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5" r:id="rId5"/>
  </p:sldMasterIdLst>
  <p:notesMasterIdLst>
    <p:notesMasterId r:id="rId51"/>
  </p:notesMasterIdLst>
  <p:handoutMasterIdLst>
    <p:handoutMasterId r:id="rId52"/>
  </p:handoutMasterIdLst>
  <p:sldIdLst>
    <p:sldId id="2032092772" r:id="rId6"/>
    <p:sldId id="2032092776" r:id="rId7"/>
    <p:sldId id="2032092780" r:id="rId8"/>
    <p:sldId id="2032092800" r:id="rId9"/>
    <p:sldId id="2032092843" r:id="rId10"/>
    <p:sldId id="2032092775" r:id="rId11"/>
    <p:sldId id="2032092844" r:id="rId12"/>
    <p:sldId id="2032092788" r:id="rId13"/>
    <p:sldId id="1635" r:id="rId14"/>
    <p:sldId id="2032092744" r:id="rId15"/>
    <p:sldId id="2032092757" r:id="rId16"/>
    <p:sldId id="2032092770" r:id="rId17"/>
    <p:sldId id="2032092756" r:id="rId18"/>
    <p:sldId id="2032092750" r:id="rId19"/>
    <p:sldId id="2032092755" r:id="rId20"/>
    <p:sldId id="2032092785" r:id="rId21"/>
    <p:sldId id="2032092761" r:id="rId22"/>
    <p:sldId id="2032092845" r:id="rId23"/>
    <p:sldId id="2032092842" r:id="rId24"/>
    <p:sldId id="2032092748" r:id="rId25"/>
    <p:sldId id="2032092859" r:id="rId26"/>
    <p:sldId id="343" r:id="rId27"/>
    <p:sldId id="2032092865" r:id="rId28"/>
    <p:sldId id="2032092861" r:id="rId29"/>
    <p:sldId id="2032092863" r:id="rId30"/>
    <p:sldId id="2032092789" r:id="rId31"/>
    <p:sldId id="2032092735" r:id="rId32"/>
    <p:sldId id="2032092718" r:id="rId33"/>
    <p:sldId id="2032092866" r:id="rId34"/>
    <p:sldId id="2032092791" r:id="rId35"/>
    <p:sldId id="2032092482" r:id="rId36"/>
    <p:sldId id="2032092851" r:id="rId37"/>
    <p:sldId id="2032092794" r:id="rId38"/>
    <p:sldId id="2032092797" r:id="rId39"/>
    <p:sldId id="2032092846" r:id="rId40"/>
    <p:sldId id="2032092847" r:id="rId41"/>
    <p:sldId id="2032092849" r:id="rId42"/>
    <p:sldId id="2032092850" r:id="rId43"/>
    <p:sldId id="2032092790" r:id="rId44"/>
    <p:sldId id="2032092572" r:id="rId45"/>
    <p:sldId id="2032092858" r:id="rId46"/>
    <p:sldId id="2032092727" r:id="rId47"/>
    <p:sldId id="2032092852" r:id="rId48"/>
    <p:sldId id="266" r:id="rId49"/>
    <p:sldId id="292" r:id="rId50"/>
  </p:sldIdLst>
  <p:sldSz cx="9144000" cy="5143500" type="screen16x9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pos="363" userDrawn="1">
          <p15:clr>
            <a:srgbClr val="A4A3A4"/>
          </p15:clr>
        </p15:guide>
        <p15:guide id="12" orient="horz" pos="1620" userDrawn="1">
          <p15:clr>
            <a:srgbClr val="A4A3A4"/>
          </p15:clr>
        </p15:guide>
        <p15:guide id="14" pos="5397" userDrawn="1">
          <p15:clr>
            <a:srgbClr val="A4A3A4"/>
          </p15:clr>
        </p15:guide>
        <p15:guide id="15" pos="19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C35400-2FFC-A4AE-8EB5-63C81634A7ED}" name="Julia Eckhoff" initials="JE" userId="59fb21e2a0c8c5a8" providerId="Windows Live"/>
  <p188:author id="{481F0E03-0EF5-34F8-D972-DF9B0A62C7E8}" name="Joanne Redfern" initials="JR" userId="S::joanne.redfern@intercomm.co.uk::675745ab-0197-4909-b734-7926d9a42814" providerId="AD"/>
  <p188:author id="{96E0402C-7370-EEE5-0095-083BC281405B}" name="Ana Rodriguez" initials="AR" userId="S::ana.rodriguez@intercomm.co.uk::64340282-72ad-478e-a701-788cda7898af" providerId="AD"/>
  <p188:author id="{AD033633-BAE2-6063-B9E3-22CD9B42D933}" name="Sarah Howells" initials="SH" userId="S::sarah.howells@intercomm.co.uk::7ca29a15-c961-4ef9-bb6e-02093b6d3a20" providerId="AD"/>
  <p188:author id="{83063E35-C920-93D8-5622-B51810D0DCC0}" name="Helen Heffron" initials="HH" userId="S::helen.heffron@intercomm.co.uk::a06f2b74-c639-418c-b327-cec381b429ce" providerId="AD"/>
  <p188:author id="{B5820739-0E2C-3296-04D6-0B0DA927EF86}" name="Shreen Madar" initials="SM" userId="S::shreen.madar@intercomm.co.uk::17577b34-f7f8-47df-a218-c702b68a1d8c" providerId="AD"/>
  <p188:author id="{BBE93B3B-5A35-8798-0525-5C758179D31A}" name="Olivia Halpin" initials="OH" userId="S::olivia.halpin@intercomm.co.uk::27fad19a-8318-4949-be3b-20321642e0d1" providerId="AD"/>
  <p188:author id="{77623E45-A2CA-1312-65CE-9342F73B9787}" name="Hannah Wood" initials="HW" userId="S::hannah.wood@intercomm.co.uk::74072c8f-8b8e-4eec-b326-ef6676a09bf3" providerId="AD"/>
  <p188:author id="{DD29B850-BABE-5A82-718E-C83DB3FD1EC9}" name="Ben Greeves" initials="BG" userId="S::ben.greeves@intercomm.co.uk::2fa39273-aac8-4bac-a640-ce2fe0af1562" providerId="AD"/>
  <p188:author id="{F92B9F5F-3773-1927-3A4E-CE21CD9FE9E9}" name="Kitty Jones" initials="KJ" userId="S::kitty.jones@intercomm.co.uk::38ca338b-89ee-4eab-964e-c563cc0ae52b" providerId="AD"/>
  <p188:author id="{55D86960-4F08-5A0D-E76E-6AB8CBAC15CA}" name="Judi Croudace" initials="JC" userId="S::Judi.croudace@intercomm.co.uk::6eb06491-d848-4549-bcd6-95a82b4635d5" providerId="AD"/>
  <p188:author id="{C58B4F78-C57F-8622-5B97-E7392974C48C}" name="Juliana Mitchell-Jones" initials="JMJ" userId="S::juliana.mitchell-jones@intercomm.co.uk::e409ad3f-4733-417e-8030-7880eebb1523" providerId="AD"/>
  <p188:author id="{49432499-1B4D-6580-7255-132233ECEC7D}" name="Sam Gelsthorpe" initials="SG" userId="S::sam.gelsthorpe@intercomm.co.uk::6d5a1759-9bab-4909-8ef7-850735ec11bb" providerId="AD"/>
  <p188:author id="{66F3729D-BC00-F9E7-92C9-566C9EC8EBD7}" name="Anna Clifton" initials="AC" userId="Anna Clifton" providerId="None"/>
  <p188:author id="{54CB60A2-504F-E9B7-B7D0-6142E5F8DEC1}" name="Rebecca Ayres" initials="RA" userId="S::rebecca.ayres@intercomm.co.uk::2abc72db-d2bd-411c-9c42-d0d8189af84c" providerId="AD"/>
  <p188:author id="{9C26A6B1-0A09-9DDE-4905-C575D258FB04}" name="Natasha Cochrane" initials="NC" userId="S::natasha.cochrane@intercomm.co.uk::54ade0d5-b739-476b-9a60-a9997036db16" providerId="AD"/>
  <p188:author id="{6BCAEAC2-C8FD-D931-A777-FA74D781C8DC}" name="Julia Eckhoff" initials="JE" userId="Julia Eckhoff" providerId="None"/>
  <p188:author id="{2DCDF5C7-8BEE-06FD-B3CF-D4725A65D455}" name="Sarah Edgeworth" initials="SE" userId="Sarah Edgeworth" providerId="None"/>
  <p188:author id="{51F29BCF-7FB6-5F35-A480-1B926F1705B1}" name="Neville Pitts" initials="NP" userId="S::neville.pitts@intercomm.co.uk::dd455852-47f7-488d-a9f3-50f7908e987a" providerId="AD"/>
  <p188:author id="{7B0E9DDC-F069-815D-84B5-8837809BEEFA}" name="Sarah Barber" initials="SB" userId="S::sarah.barber@intercomm.co.uk::a350ee5f-6875-4fe4-ba3e-fc62227174fa" providerId="AD"/>
  <p188:author id="{AC8F43EB-4865-0004-50B1-A96FDE678818}" name="Sonali Das" initials="SD" userId="S::Sonali_Das@edwards.com::d0239a24-9ebb-4bce-b739-0ffc52480a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Dubowe-Lawrence" initials="BD" lastIdx="16" clrIdx="0">
    <p:extLst>
      <p:ext uri="{19B8F6BF-5375-455C-9EA6-DF929625EA0E}">
        <p15:presenceInfo xmlns:p15="http://schemas.microsoft.com/office/powerpoint/2012/main" userId="S::bdubowe@trainingsystemsdesign.com::30483fd9-7f44-4235-9fba-ba6da7438dbc" providerId="AD"/>
      </p:ext>
    </p:extLst>
  </p:cmAuthor>
  <p:cmAuthor id="2" name="Me Again" initials="BP" lastIdx="13" clrIdx="1">
    <p:extLst>
      <p:ext uri="{19B8F6BF-5375-455C-9EA6-DF929625EA0E}">
        <p15:presenceInfo xmlns:p15="http://schemas.microsoft.com/office/powerpoint/2012/main" userId="Me Again" providerId="None"/>
      </p:ext>
    </p:extLst>
  </p:cmAuthor>
  <p:cmAuthor id="3" name="Mary Jo Hoffman" initials="MJH" lastIdx="86" clrIdx="2">
    <p:extLst>
      <p:ext uri="{19B8F6BF-5375-455C-9EA6-DF929625EA0E}">
        <p15:presenceInfo xmlns:p15="http://schemas.microsoft.com/office/powerpoint/2012/main" userId="8a6096b1a49d488f" providerId="Windows Live"/>
      </p:ext>
    </p:extLst>
  </p:cmAuthor>
  <p:cmAuthor id="4" name="Amy Tanke" initials="AT" lastIdx="49" clrIdx="3">
    <p:extLst>
      <p:ext uri="{19B8F6BF-5375-455C-9EA6-DF929625EA0E}">
        <p15:presenceInfo xmlns:p15="http://schemas.microsoft.com/office/powerpoint/2012/main" userId="S::atanke@trainingsystemsdesign.com::d54ed262-505a-4d89-b436-c3d22f079c64" providerId="AD"/>
      </p:ext>
    </p:extLst>
  </p:cmAuthor>
  <p:cmAuthor id="5" name="Marilyn Guignard" initials="MG" lastIdx="14" clrIdx="4">
    <p:extLst>
      <p:ext uri="{19B8F6BF-5375-455C-9EA6-DF929625EA0E}">
        <p15:presenceInfo xmlns:p15="http://schemas.microsoft.com/office/powerpoint/2012/main" userId="S::Marilyn_Guignard@edwards.com::aa911a68-f419-46c2-b81e-b45f7e7462dd" providerId="AD"/>
      </p:ext>
    </p:extLst>
  </p:cmAuthor>
  <p:cmAuthor id="6" name="Nicolas Chatel" initials="NC" lastIdx="11" clrIdx="5">
    <p:extLst>
      <p:ext uri="{19B8F6BF-5375-455C-9EA6-DF929625EA0E}">
        <p15:presenceInfo xmlns:p15="http://schemas.microsoft.com/office/powerpoint/2012/main" userId="S::Nicolas_Chatel@edwards.com::54c7e89a-4670-4f85-b2ea-59ac830dd7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D8D"/>
    <a:srgbClr val="000000"/>
    <a:srgbClr val="E9E6E2"/>
    <a:srgbClr val="E7E8E8"/>
    <a:srgbClr val="D0D1D1"/>
    <a:srgbClr val="C4C6C6"/>
    <a:srgbClr val="417062"/>
    <a:srgbClr val="A4BCC2"/>
    <a:srgbClr val="FFFFFF"/>
    <a:srgbClr val="505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6FA19-6CB5-43DE-9536-A23CDADA8CC1}" v="1" dt="2023-08-09T15:30:27.002"/>
  </p1510:revLst>
</p1510:revInfo>
</file>

<file path=ppt/tableStyles.xml><?xml version="1.0" encoding="utf-8"?>
<a:tblStyleLst xmlns:a="http://schemas.openxmlformats.org/drawingml/2006/main" def="{DD3E4D24-59C8-4E92-AF60-1BB1E4F4EC29}">
  <a:tblStyle styleId="{DD3E4D24-59C8-4E92-AF60-1BB1E4F4EC29}" styleName="Edwards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505759"/>
              </a:solidFill>
            </a:ln>
          </a:top>
          <a:bottom>
            <a:ln w="6350">
              <a:solidFill>
                <a:srgbClr val="505759"/>
              </a:solidFill>
            </a:ln>
          </a:bottom>
          <a:insideH>
            <a:ln w="6350">
              <a:solidFill>
                <a:srgbClr val="505759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rgbClr val="D1D1D1"/>
          </a:solidFill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solidFill>
            <a:srgbClr val="D1D1D1"/>
          </a:solidFill>
        </a:fill>
      </a:tcStyle>
    </a:band1V>
    <a:band2V>
      <a:tcStyle>
        <a:tcBdr/>
        <a:fill>
          <a:noFill/>
        </a:fill>
      </a:tcStyle>
    </a:band2V>
    <a:lastCol>
      <a:tcStyle>
        <a:tcBdr/>
        <a:fill>
          <a:solidFill>
            <a:srgbClr val="D1D1D1"/>
          </a:solidFill>
        </a:fill>
      </a:tcStyle>
    </a:lastCol>
    <a:firstCol>
      <a:tcStyle>
        <a:tcBdr/>
        <a:fill>
          <a:solidFill>
            <a:srgbClr val="D1D1D1"/>
          </a:solidFill>
        </a:fill>
      </a:tcStyle>
    </a:firstCol>
    <a:lastRow>
      <a:tcTxStyle b="on">
        <a:fontRef idx="minor"/>
        <a:srgbClr val="000000"/>
      </a:tcTxStyle>
      <a:tcStyle>
        <a:tcBdr>
          <a:top>
            <a:ln w="15875">
              <a:solidFill>
                <a:srgbClr val="505759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FFFFFF"/>
      </a:tcTxStyle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505759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605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pos="363"/>
        <p:guide orient="horz" pos="1620"/>
        <p:guide pos="5397"/>
        <p:guide pos="19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ali Das" userId="d0239a24-9ebb-4bce-b739-0ffc52480a58" providerId="ADAL" clId="{13E6FA19-6CB5-43DE-9536-A23CDADA8CC1}"/>
    <pc:docChg chg="delSld">
      <pc:chgData name="Sonali Das" userId="d0239a24-9ebb-4bce-b739-0ffc52480a58" providerId="ADAL" clId="{13E6FA19-6CB5-43DE-9536-A23CDADA8CC1}" dt="2023-08-09T15:31:49.027" v="0" actId="47"/>
      <pc:docMkLst>
        <pc:docMk/>
      </pc:docMkLst>
      <pc:sldChg chg="del">
        <pc:chgData name="Sonali Das" userId="d0239a24-9ebb-4bce-b739-0ffc52480a58" providerId="ADAL" clId="{13E6FA19-6CB5-43DE-9536-A23CDADA8CC1}" dt="2023-08-09T15:31:49.027" v="0" actId="47"/>
        <pc:sldMkLst>
          <pc:docMk/>
          <pc:sldMk cId="282393075" sldId="20320928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D9F5B3C3-3362-7841-B0BA-B01E7CF2A151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064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32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>
                <a:latin typeface="Arial"/>
              </a:defRPr>
            </a:lvl1pPr>
          </a:lstStyle>
          <a:p>
            <a:fld id="{55B06DB5-DAEC-D24B-8162-5BC872FB42B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1" y="4724203"/>
            <a:ext cx="6096000" cy="447555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>
                <a:latin typeface="Arial"/>
              </a:defRPr>
            </a:lvl1pPr>
          </a:lstStyle>
          <a:p>
            <a:fld id="{04A3E607-94AB-4840-8C00-2935C684F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81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1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341F2-00F5-A8B6-3DBA-A07ADAAC8FA7}"/>
              </a:ext>
            </a:extLst>
          </p:cNvPr>
          <p:cNvSpPr txBox="1"/>
          <p:nvPr/>
        </p:nvSpPr>
        <p:spPr>
          <a:xfrm>
            <a:off x="7345680" y="1600200"/>
            <a:ext cx="329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from baseline in </a:t>
            </a:r>
            <a:br>
              <a:rPr lang="en-GB" sz="1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KCCQ-OS score throughout Year 1 post procedure:</a:t>
            </a:r>
          </a:p>
          <a:p>
            <a:endParaRPr lang="en-GB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Lauck</a:t>
            </a:r>
            <a:r>
              <a:rPr lang="en-GB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2020: p3A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65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C00D5-A6DE-D24D-292A-63D59D00A297}"/>
              </a:ext>
            </a:extLst>
          </p:cNvPr>
          <p:cNvSpPr txBox="1"/>
          <p:nvPr/>
        </p:nvSpPr>
        <p:spPr>
          <a:xfrm>
            <a:off x="7168243" y="746125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Hospital Universitario (…): Success story Seville</a:t>
            </a:r>
          </a:p>
          <a:p>
            <a:r>
              <a:rPr lang="en-GB"/>
              <a:t>Time to mobilisation: 4A</a:t>
            </a:r>
          </a:p>
          <a:p>
            <a:r>
              <a:rPr lang="en-GB"/>
              <a:t>LOS: 4B</a:t>
            </a:r>
          </a:p>
          <a:p>
            <a:r>
              <a:rPr lang="en-GB"/>
              <a:t>Patients undergoing TAVI: 5A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94B0F-50AC-DE64-69B4-51C377FA7CF8}"/>
              </a:ext>
            </a:extLst>
          </p:cNvPr>
          <p:cNvSpPr txBox="1"/>
          <p:nvPr/>
        </p:nvSpPr>
        <p:spPr>
          <a:xfrm>
            <a:off x="7168243" y="2148979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Hospital Giuseppe (…): Success story Teramo</a:t>
            </a:r>
          </a:p>
          <a:p>
            <a:r>
              <a:rPr lang="en-GB"/>
              <a:t>Time to mobilisation: 4A</a:t>
            </a:r>
          </a:p>
          <a:p>
            <a:r>
              <a:rPr lang="en-GB"/>
              <a:t>LOS: 4B</a:t>
            </a:r>
          </a:p>
        </p:txBody>
      </p:sp>
    </p:spTree>
    <p:extLst>
      <p:ext uri="{BB962C8B-B14F-4D97-AF65-F5344CB8AC3E}">
        <p14:creationId xmlns:p14="http://schemas.microsoft.com/office/powerpoint/2010/main" val="17132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9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0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3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2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68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256" indent="-172256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93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3E607-94AB-4840-8C00-2935C684F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89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6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256" indent="-172256" defTabSz="459349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1363" y="1163638"/>
            <a:ext cx="5589587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3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D6CC1-BD55-7A8F-E645-6EBA41389D82}"/>
              </a:ext>
            </a:extLst>
          </p:cNvPr>
          <p:cNvSpPr txBox="1"/>
          <p:nvPr/>
        </p:nvSpPr>
        <p:spPr>
          <a:xfrm>
            <a:off x="7060223" y="1099038"/>
            <a:ext cx="242667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TAVI available to younger patients (…):</a:t>
            </a:r>
          </a:p>
          <a:p>
            <a:r>
              <a:rPr lang="en-GB" sz="1000" err="1"/>
              <a:t>Tarantini</a:t>
            </a:r>
            <a:r>
              <a:rPr lang="en-GB" sz="1000"/>
              <a:t> 2021: 1A</a:t>
            </a:r>
          </a:p>
          <a:p>
            <a:r>
              <a:rPr lang="en-GB" sz="1000" err="1"/>
              <a:t>Tarantini</a:t>
            </a:r>
            <a:r>
              <a:rPr lang="en-GB" sz="1000"/>
              <a:t> 2022: 1A </a:t>
            </a:r>
          </a:p>
          <a:p>
            <a:endParaRPr lang="en-GB" sz="1000"/>
          </a:p>
          <a:p>
            <a:r>
              <a:rPr lang="en-GB" sz="1000"/>
              <a:t>Lifetime strategy needed:</a:t>
            </a:r>
          </a:p>
          <a:p>
            <a:r>
              <a:rPr lang="en-GB" sz="1000" err="1"/>
              <a:t>Tarantini</a:t>
            </a:r>
            <a:r>
              <a:rPr lang="en-GB" sz="1000"/>
              <a:t> 2021: 1A</a:t>
            </a:r>
          </a:p>
          <a:p>
            <a:endParaRPr lang="en-GB" sz="1000"/>
          </a:p>
          <a:p>
            <a:r>
              <a:rPr lang="en-GB" sz="1000"/>
              <a:t>Outlive their </a:t>
            </a:r>
            <a:r>
              <a:rPr lang="en-GB" sz="1000" err="1"/>
              <a:t>bioprosthesis</a:t>
            </a:r>
            <a:r>
              <a:rPr lang="en-GB" sz="1000"/>
              <a:t>:</a:t>
            </a:r>
          </a:p>
          <a:p>
            <a:r>
              <a:rPr lang="en-GB" sz="1000" err="1"/>
              <a:t>Tarantini</a:t>
            </a:r>
            <a:r>
              <a:rPr lang="en-GB" sz="1000"/>
              <a:t> 2021: 1B</a:t>
            </a:r>
          </a:p>
          <a:p>
            <a:endParaRPr lang="en-GB" sz="1000"/>
          </a:p>
          <a:p>
            <a:r>
              <a:rPr lang="en-GB" sz="1000"/>
              <a:t>Likelihood of future cardiac interventions:</a:t>
            </a:r>
          </a:p>
          <a:p>
            <a:r>
              <a:rPr lang="en-GB" sz="1000" err="1"/>
              <a:t>Brabanti</a:t>
            </a:r>
            <a:r>
              <a:rPr lang="en-GB" sz="1000"/>
              <a:t> 2020 JACC: 2A, 2B</a:t>
            </a:r>
          </a:p>
          <a:p>
            <a:r>
              <a:rPr lang="en-GB" sz="1000" err="1"/>
              <a:t>Tarantini</a:t>
            </a:r>
            <a:r>
              <a:rPr lang="en-GB" sz="1000"/>
              <a:t> 2022: 7A</a:t>
            </a:r>
          </a:p>
          <a:p>
            <a:endParaRPr lang="en-GB" sz="1000"/>
          </a:p>
          <a:p>
            <a:r>
              <a:rPr lang="en-GB" sz="1000"/>
              <a:t>Valve replacement due to SVD:</a:t>
            </a:r>
          </a:p>
          <a:p>
            <a:r>
              <a:rPr lang="en-GB" sz="1000" err="1"/>
              <a:t>Tarantini</a:t>
            </a:r>
            <a:r>
              <a:rPr lang="en-GB" sz="1000"/>
              <a:t> 2021: 1C</a:t>
            </a:r>
          </a:p>
          <a:p>
            <a:r>
              <a:rPr lang="en-GB" sz="1000" err="1"/>
              <a:t>Yerasi</a:t>
            </a:r>
            <a:r>
              <a:rPr lang="en-GB" sz="1000"/>
              <a:t> 2021: 1A</a:t>
            </a:r>
          </a:p>
          <a:p>
            <a:endParaRPr lang="en-GB" sz="1000"/>
          </a:p>
          <a:p>
            <a:r>
              <a:rPr lang="en-GB" sz="1000"/>
              <a:t>Suitability of valve type and size:</a:t>
            </a:r>
          </a:p>
          <a:p>
            <a:r>
              <a:rPr lang="en-GB" sz="1000" err="1"/>
              <a:t>Vahanian</a:t>
            </a:r>
            <a:r>
              <a:rPr lang="en-GB" sz="1000"/>
              <a:t> 2021: 27A</a:t>
            </a:r>
          </a:p>
          <a:p>
            <a:r>
              <a:rPr lang="en-GB" sz="1000" err="1"/>
              <a:t>Akodad</a:t>
            </a:r>
            <a:r>
              <a:rPr lang="en-GB" sz="1000"/>
              <a:t> 2022: 1A</a:t>
            </a:r>
          </a:p>
          <a:p>
            <a:r>
              <a:rPr lang="en-GB" sz="1000" err="1"/>
              <a:t>Sathahananthan</a:t>
            </a:r>
            <a:r>
              <a:rPr lang="en-GB" sz="1000"/>
              <a:t> 2022: 1A, 1B</a:t>
            </a:r>
          </a:p>
          <a:p>
            <a:endParaRPr lang="en-GB" sz="1000"/>
          </a:p>
          <a:p>
            <a:r>
              <a:rPr lang="en-GB" sz="1000"/>
              <a:t>Valve placement (for valve replacement part): </a:t>
            </a:r>
          </a:p>
          <a:p>
            <a:r>
              <a:rPr lang="en-GB" sz="1000" err="1"/>
              <a:t>Akodad</a:t>
            </a:r>
            <a:r>
              <a:rPr lang="en-GB" sz="1000"/>
              <a:t> 2022: 1B</a:t>
            </a:r>
          </a:p>
          <a:p>
            <a:r>
              <a:rPr lang="en-GB" sz="1000" err="1"/>
              <a:t>Sathahananthan</a:t>
            </a:r>
            <a:r>
              <a:rPr lang="en-GB" sz="1000"/>
              <a:t> 2022: 1A, 1C</a:t>
            </a:r>
          </a:p>
          <a:p>
            <a:r>
              <a:rPr lang="en-GB" sz="1000" err="1"/>
              <a:t>Yerasi</a:t>
            </a:r>
            <a:r>
              <a:rPr lang="en-GB" sz="1000"/>
              <a:t> 2021: 6A</a:t>
            </a:r>
          </a:p>
          <a:p>
            <a:endParaRPr lang="en-GB" sz="1000"/>
          </a:p>
          <a:p>
            <a:r>
              <a:rPr lang="en-GB" sz="1000"/>
              <a:t>Coronary access:</a:t>
            </a:r>
          </a:p>
          <a:p>
            <a:r>
              <a:rPr lang="en-GB" sz="1000" err="1"/>
              <a:t>Brabanti</a:t>
            </a:r>
            <a:r>
              <a:rPr lang="en-GB" sz="1000"/>
              <a:t> 2020 JACC: 7C, 11A</a:t>
            </a:r>
          </a:p>
          <a:p>
            <a:r>
              <a:rPr lang="en-GB" sz="1000" err="1"/>
              <a:t>Yerasi</a:t>
            </a:r>
            <a:r>
              <a:rPr lang="en-GB" sz="1000"/>
              <a:t> 2021: 4A</a:t>
            </a:r>
          </a:p>
          <a:p>
            <a:endParaRPr lang="en-GB" sz="1000"/>
          </a:p>
          <a:p>
            <a:r>
              <a:rPr lang="en-GB" sz="1000"/>
              <a:t>Valve type and size: </a:t>
            </a:r>
          </a:p>
          <a:p>
            <a:r>
              <a:rPr lang="en-GB" sz="1000" err="1"/>
              <a:t>Tarantini</a:t>
            </a:r>
            <a:r>
              <a:rPr lang="en-GB" sz="1000"/>
              <a:t> 2022: 10A, 11A</a:t>
            </a:r>
          </a:p>
          <a:p>
            <a:r>
              <a:rPr lang="en-GB" sz="1000" err="1"/>
              <a:t>Brabanti</a:t>
            </a:r>
            <a:r>
              <a:rPr lang="en-GB" sz="1000"/>
              <a:t> 2020 JACC: 8A, 8B, 9A, 11B</a:t>
            </a:r>
          </a:p>
          <a:p>
            <a:r>
              <a:rPr lang="en-GB" sz="1000" err="1"/>
              <a:t>Yerasi</a:t>
            </a:r>
            <a:r>
              <a:rPr lang="en-GB" sz="1000"/>
              <a:t> 2021: 53A</a:t>
            </a:r>
          </a:p>
          <a:p>
            <a:endParaRPr lang="en-GB" sz="1000"/>
          </a:p>
          <a:p>
            <a:r>
              <a:rPr lang="en-GB" sz="1000"/>
              <a:t>Valve placement/alignment:</a:t>
            </a:r>
          </a:p>
          <a:p>
            <a:r>
              <a:rPr lang="en-GB" sz="1000" err="1"/>
              <a:t>Yerasi</a:t>
            </a:r>
            <a:r>
              <a:rPr lang="en-GB" sz="1000"/>
              <a:t> 2021: 3A, 5A</a:t>
            </a:r>
          </a:p>
          <a:p>
            <a:r>
              <a:rPr lang="en-GB" sz="1000" err="1"/>
              <a:t>Tarantini</a:t>
            </a:r>
            <a:r>
              <a:rPr lang="en-GB" sz="1000"/>
              <a:t> 2022: 10A, 10B, 10C </a:t>
            </a:r>
          </a:p>
          <a:p>
            <a:r>
              <a:rPr lang="en-GB" sz="1000" err="1"/>
              <a:t>Brabanti</a:t>
            </a:r>
            <a:r>
              <a:rPr lang="en-GB" sz="1000"/>
              <a:t> 2020 JACC: 8C, 9A, 9B</a:t>
            </a:r>
          </a:p>
          <a:p>
            <a:endParaRPr lang="en-GB" sz="1000"/>
          </a:p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407868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A4854-8F3E-D3ED-7183-35BC5BF1106B}"/>
              </a:ext>
            </a:extLst>
          </p:cNvPr>
          <p:cNvSpPr txBox="1"/>
          <p:nvPr/>
        </p:nvSpPr>
        <p:spPr>
          <a:xfrm>
            <a:off x="6743700" y="654096"/>
            <a:ext cx="17261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Post-TAVI readmission:</a:t>
            </a:r>
          </a:p>
          <a:p>
            <a:r>
              <a:rPr lang="en-GB" sz="1000"/>
              <a:t>Patel 2022: 3A</a:t>
            </a:r>
          </a:p>
          <a:p>
            <a:endParaRPr lang="en-GB" sz="1000"/>
          </a:p>
          <a:p>
            <a:r>
              <a:rPr lang="en-GB" sz="1000"/>
              <a:t>TAVI-related complications:</a:t>
            </a:r>
          </a:p>
          <a:p>
            <a:r>
              <a:rPr lang="en-GB" sz="1000"/>
              <a:t>Virgil 2021: 2A, 5A</a:t>
            </a:r>
          </a:p>
          <a:p>
            <a:r>
              <a:rPr lang="en-GB" sz="1000" err="1"/>
              <a:t>Aranzulla</a:t>
            </a:r>
            <a:r>
              <a:rPr lang="en-GB" sz="1000"/>
              <a:t> 2016: 7A</a:t>
            </a:r>
          </a:p>
          <a:p>
            <a:endParaRPr lang="en-GB" sz="1000"/>
          </a:p>
          <a:p>
            <a:r>
              <a:rPr lang="en-GB" sz="1000"/>
              <a:t>New valve required:</a:t>
            </a:r>
          </a:p>
          <a:p>
            <a:r>
              <a:rPr lang="en-GB" sz="1000"/>
              <a:t>Virgil 2021: 4A</a:t>
            </a:r>
          </a:p>
          <a:p>
            <a:r>
              <a:rPr lang="en-GB" sz="1000" err="1"/>
              <a:t>Yerasi</a:t>
            </a:r>
            <a:r>
              <a:rPr lang="en-GB" sz="1000"/>
              <a:t> 2021: 1A, 2A</a:t>
            </a:r>
          </a:p>
          <a:p>
            <a:endParaRPr lang="en-GB" sz="1000"/>
          </a:p>
          <a:p>
            <a:r>
              <a:rPr lang="en-GB" sz="1000"/>
              <a:t>Monitoring needed:</a:t>
            </a:r>
          </a:p>
          <a:p>
            <a:r>
              <a:rPr lang="en-GB" sz="1000"/>
              <a:t>Virgil 2021: 5A</a:t>
            </a:r>
          </a:p>
          <a:p>
            <a:endParaRPr lang="en-GB" sz="1000"/>
          </a:p>
          <a:p>
            <a:r>
              <a:rPr lang="en-GB" sz="1000"/>
              <a:t>Integration of care:</a:t>
            </a:r>
          </a:p>
          <a:p>
            <a:r>
              <a:rPr lang="en-GB" sz="1000"/>
              <a:t>Otto 2017: 24A</a:t>
            </a:r>
          </a:p>
          <a:p>
            <a:endParaRPr lang="en-GB" sz="1000"/>
          </a:p>
          <a:p>
            <a:r>
              <a:rPr lang="en-GB" sz="1000"/>
              <a:t>Role of Heart Valve Centres:</a:t>
            </a:r>
          </a:p>
          <a:p>
            <a:r>
              <a:rPr lang="en-GB" sz="1000" err="1"/>
              <a:t>Vahanian</a:t>
            </a:r>
            <a:r>
              <a:rPr lang="en-GB" sz="1000"/>
              <a:t> 2021: 13A</a:t>
            </a:r>
          </a:p>
          <a:p>
            <a:endParaRPr lang="en-GB" sz="1000"/>
          </a:p>
          <a:p>
            <a:r>
              <a:rPr lang="en-GB" sz="1000"/>
              <a:t>Periodic monitoring: </a:t>
            </a:r>
          </a:p>
          <a:p>
            <a:r>
              <a:rPr lang="en-GB" sz="1000"/>
              <a:t>Otto 2017: 25A</a:t>
            </a:r>
          </a:p>
        </p:txBody>
      </p:sp>
    </p:spTree>
    <p:extLst>
      <p:ext uri="{BB962C8B-B14F-4D97-AF65-F5344CB8AC3E}">
        <p14:creationId xmlns:p14="http://schemas.microsoft.com/office/powerpoint/2010/main" val="819354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E23EE-1E3C-A7B6-B155-1DA28CB6D44D}"/>
              </a:ext>
            </a:extLst>
          </p:cNvPr>
          <p:cNvSpPr txBox="1"/>
          <p:nvPr/>
        </p:nvSpPr>
        <p:spPr>
          <a:xfrm>
            <a:off x="6858000" y="835742"/>
            <a:ext cx="28267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Checklist help improve (…):</a:t>
            </a:r>
          </a:p>
          <a:p>
            <a:r>
              <a:rPr lang="en-GB" sz="1000" err="1"/>
              <a:t>Eskeland</a:t>
            </a:r>
            <a:r>
              <a:rPr lang="en-GB" sz="1000"/>
              <a:t> 2018: 2A</a:t>
            </a:r>
          </a:p>
          <a:p>
            <a:r>
              <a:rPr lang="en-GB" sz="1000" err="1"/>
              <a:t>Hartveit</a:t>
            </a:r>
            <a:r>
              <a:rPr lang="en-GB" sz="1000"/>
              <a:t> 2017: 2A</a:t>
            </a:r>
          </a:p>
          <a:p>
            <a:endParaRPr lang="en-GB" sz="1000"/>
          </a:p>
          <a:p>
            <a:r>
              <a:rPr lang="en-GB" sz="1000"/>
              <a:t>Precise information queries (…):</a:t>
            </a:r>
          </a:p>
          <a:p>
            <a:r>
              <a:rPr lang="en-GB" sz="1000"/>
              <a:t>Archbold 2022: 2A, 7A</a:t>
            </a:r>
          </a:p>
          <a:p>
            <a:endParaRPr lang="en-GB" sz="1000"/>
          </a:p>
          <a:p>
            <a:r>
              <a:rPr lang="en-GB" sz="1000"/>
              <a:t>To ensure supply of essential CT data</a:t>
            </a:r>
            <a:r>
              <a:rPr lang="en-GB" sz="1000">
                <a:sym typeface="Wingdings" pitchFamily="2" charset="2"/>
              </a:rPr>
              <a:t> (…):</a:t>
            </a:r>
          </a:p>
          <a:p>
            <a:r>
              <a:rPr lang="en-GB" sz="1000"/>
              <a:t>Chopra 2018: 3A</a:t>
            </a:r>
          </a:p>
          <a:p>
            <a:endParaRPr lang="en-GB" sz="1000"/>
          </a:p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571591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34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4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3E607-94AB-4840-8C00-2935C684F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23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5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1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35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94703-8B0E-FF4A-ACF9-7086FF4240D7}"/>
              </a:ext>
            </a:extLst>
          </p:cNvPr>
          <p:cNvSpPr txBox="1"/>
          <p:nvPr/>
        </p:nvSpPr>
        <p:spPr>
          <a:xfrm>
            <a:off x="7397201" y="967053"/>
            <a:ext cx="5637590" cy="2590284"/>
          </a:xfrm>
          <a:prstGeom prst="rect">
            <a:avLst/>
          </a:prstGeom>
          <a:noFill/>
        </p:spPr>
        <p:txBody>
          <a:bodyPr wrap="square" lIns="91870" tIns="45935" rIns="91870" bIns="45935" rtlCol="0">
            <a:spAutoFit/>
          </a:bodyPr>
          <a:lstStyle/>
          <a:p>
            <a:r>
              <a:rPr lang="en-GB"/>
              <a:t>Slide title: Strange 2019 B</a:t>
            </a:r>
          </a:p>
          <a:p>
            <a:endParaRPr lang="en-GB"/>
          </a:p>
          <a:p>
            <a:r>
              <a:rPr lang="en-GB"/>
              <a:t>Prevalence: </a:t>
            </a:r>
            <a:r>
              <a:rPr lang="en-GB" err="1"/>
              <a:t>Osnabrugge</a:t>
            </a:r>
            <a:r>
              <a:rPr lang="en-GB"/>
              <a:t> 2013 A–C</a:t>
            </a:r>
          </a:p>
          <a:p>
            <a:endParaRPr lang="en-GB"/>
          </a:p>
          <a:p>
            <a:r>
              <a:rPr lang="en-GB"/>
              <a:t>5-year mortality: Strange 2019 A</a:t>
            </a:r>
          </a:p>
          <a:p>
            <a:endParaRPr lang="en-GB"/>
          </a:p>
          <a:p>
            <a:r>
              <a:rPr lang="en-GB"/>
              <a:t>Survival after diagnosis: </a:t>
            </a:r>
            <a:r>
              <a:rPr lang="en-GB" err="1"/>
              <a:t>Badran</a:t>
            </a:r>
            <a:r>
              <a:rPr lang="en-GB"/>
              <a:t> 2012: A</a:t>
            </a:r>
          </a:p>
          <a:p>
            <a:endParaRPr lang="en-GB"/>
          </a:p>
          <a:p>
            <a:r>
              <a:rPr lang="en-GB"/>
              <a:t>Mortality from severe AS is declining (…): Hartley 2021 A</a:t>
            </a:r>
          </a:p>
        </p:txBody>
      </p:sp>
    </p:spTree>
    <p:extLst>
      <p:ext uri="{BB962C8B-B14F-4D97-AF65-F5344CB8AC3E}">
        <p14:creationId xmlns:p14="http://schemas.microsoft.com/office/powerpoint/2010/main" val="392712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349">
              <a:defRPr/>
            </a:pPr>
            <a:fld id="{04A3E607-94AB-4840-8C00-2935C684FD76}" type="slidenum">
              <a:rPr lang="en-US">
                <a:solidFill>
                  <a:prstClr val="black"/>
                </a:solidFill>
              </a:rPr>
              <a:pPr defTabSz="459349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11E76-66AA-E144-859D-0E4608EE4511}"/>
              </a:ext>
            </a:extLst>
          </p:cNvPr>
          <p:cNvSpPr txBox="1"/>
          <p:nvPr/>
        </p:nvSpPr>
        <p:spPr>
          <a:xfrm>
            <a:off x="7533870" y="2426114"/>
            <a:ext cx="6675419" cy="370041"/>
          </a:xfrm>
          <a:prstGeom prst="rect">
            <a:avLst/>
          </a:prstGeom>
          <a:noFill/>
        </p:spPr>
        <p:txBody>
          <a:bodyPr wrap="square" lIns="91870" tIns="45935" rIns="91870" bIns="45935" rtlCol="0">
            <a:spAutoFit/>
          </a:bodyPr>
          <a:lstStyle/>
          <a:p>
            <a:pPr defTabSz="459349">
              <a:defRPr/>
            </a:pPr>
            <a:r>
              <a:rPr lang="en-GB">
                <a:solidFill>
                  <a:prstClr val="black"/>
                </a:solidFill>
                <a:latin typeface="Calibri"/>
              </a:rPr>
              <a:t>Patients aged </a:t>
            </a:r>
            <a:r>
              <a:rPr lang="en-GB">
                <a:solidFill>
                  <a:srgbClr val="50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>
                <a:solidFill>
                  <a:srgbClr val="50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years (…): </a:t>
            </a:r>
            <a:r>
              <a:rPr lang="en-US" err="1">
                <a:solidFill>
                  <a:srgbClr val="50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Vahanian</a:t>
            </a:r>
            <a:r>
              <a:rPr lang="en-US">
                <a:solidFill>
                  <a:srgbClr val="50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B</a:t>
            </a:r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59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349">
              <a:defRPr/>
            </a:pPr>
            <a:fld id="{04A3E607-94AB-4840-8C00-2935C684FD76}" type="slidenum">
              <a:rPr lang="en-US">
                <a:solidFill>
                  <a:prstClr val="black"/>
                </a:solidFill>
              </a:rPr>
              <a:pPr defTabSz="459349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5D8FC-CE8C-3B48-829C-D32EE52EAD5F}"/>
              </a:ext>
            </a:extLst>
          </p:cNvPr>
          <p:cNvSpPr txBox="1"/>
          <p:nvPr/>
        </p:nvSpPr>
        <p:spPr>
          <a:xfrm>
            <a:off x="7454514" y="1507222"/>
            <a:ext cx="4240591" cy="1295143"/>
          </a:xfrm>
          <a:prstGeom prst="rect">
            <a:avLst/>
          </a:prstGeom>
          <a:noFill/>
        </p:spPr>
        <p:txBody>
          <a:bodyPr wrap="square" lIns="91870" tIns="45935" rIns="91870" bIns="45935" rtlCol="0">
            <a:spAutoFit/>
          </a:bodyPr>
          <a:lstStyle/>
          <a:p>
            <a:pPr defTabSz="459349">
              <a:defRPr/>
            </a:pPr>
            <a:r>
              <a:rPr lang="en-GB" baseline="30000">
                <a:solidFill>
                  <a:prstClr val="black"/>
                </a:solidFill>
                <a:latin typeface="Calibri"/>
              </a:rPr>
              <a:t>Mechanical ventilation/ICU access not needed: </a:t>
            </a:r>
            <a:r>
              <a:rPr lang="en-GB" baseline="30000" err="1">
                <a:solidFill>
                  <a:prstClr val="black"/>
                </a:solidFill>
                <a:latin typeface="Calibri"/>
              </a:rPr>
              <a:t>Khialani</a:t>
            </a:r>
            <a:r>
              <a:rPr lang="en-GB" baseline="30000">
                <a:solidFill>
                  <a:prstClr val="black"/>
                </a:solidFill>
                <a:latin typeface="Calibri"/>
              </a:rPr>
              <a:t> 2020 A</a:t>
            </a:r>
          </a:p>
          <a:p>
            <a:pPr defTabSz="459349">
              <a:defRPr/>
            </a:pPr>
            <a:endParaRPr lang="en-GB" baseline="30000">
              <a:solidFill>
                <a:prstClr val="black"/>
              </a:solidFill>
              <a:latin typeface="Calibri"/>
            </a:endParaRPr>
          </a:p>
          <a:p>
            <a:pPr defTabSz="459349">
              <a:defRPr/>
            </a:pPr>
            <a:r>
              <a:rPr lang="en-GB" baseline="30000">
                <a:solidFill>
                  <a:prstClr val="black"/>
                </a:solidFill>
                <a:latin typeface="Calibri"/>
              </a:rPr>
              <a:t>Diversion: </a:t>
            </a:r>
            <a:r>
              <a:rPr lang="en-GB" baseline="30000" err="1">
                <a:solidFill>
                  <a:prstClr val="black"/>
                </a:solidFill>
                <a:latin typeface="Calibri"/>
              </a:rPr>
              <a:t>Khialani</a:t>
            </a:r>
            <a:r>
              <a:rPr lang="en-GB" baseline="30000">
                <a:solidFill>
                  <a:prstClr val="black"/>
                </a:solidFill>
                <a:latin typeface="Calibri"/>
              </a:rPr>
              <a:t> 2020 B</a:t>
            </a:r>
          </a:p>
          <a:p>
            <a:pPr defTabSz="459349">
              <a:defRPr/>
            </a:pPr>
            <a:endParaRPr lang="en-GB" baseline="30000">
              <a:solidFill>
                <a:prstClr val="black"/>
              </a:solidFill>
              <a:latin typeface="Calibri"/>
            </a:endParaRPr>
          </a:p>
          <a:p>
            <a:pPr defTabSz="459349">
              <a:defRPr/>
            </a:pPr>
            <a:r>
              <a:rPr lang="en-GB" baseline="30000">
                <a:solidFill>
                  <a:prstClr val="black"/>
                </a:solidFill>
                <a:latin typeface="Calibri"/>
              </a:rPr>
              <a:t>Continued treatment: </a:t>
            </a:r>
            <a:r>
              <a:rPr lang="en-GB" baseline="30000" err="1">
                <a:solidFill>
                  <a:prstClr val="black"/>
                </a:solidFill>
                <a:latin typeface="Calibri"/>
              </a:rPr>
              <a:t>Khialani</a:t>
            </a:r>
            <a:r>
              <a:rPr lang="en-GB" baseline="30000">
                <a:solidFill>
                  <a:prstClr val="black"/>
                </a:solidFill>
                <a:latin typeface="Calibri"/>
              </a:rPr>
              <a:t> 2020 C</a:t>
            </a:r>
          </a:p>
          <a:p>
            <a:pPr defTabSz="459349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98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9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chmark Cover Slid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6220EDF-B32C-73BE-D348-124C05ABA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722"/>
          <a:stretch/>
        </p:blipFill>
        <p:spPr>
          <a:xfrm>
            <a:off x="529434" y="0"/>
            <a:ext cx="8614566" cy="38900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9B60A5-7F07-834B-8CA0-0D882FAE0B71}"/>
              </a:ext>
            </a:extLst>
          </p:cNvPr>
          <p:cNvSpPr/>
          <p:nvPr userDrawn="1"/>
        </p:nvSpPr>
        <p:spPr>
          <a:xfrm>
            <a:off x="209550" y="3890045"/>
            <a:ext cx="329409" cy="32940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45E7309-2DFD-4B97-B50F-CA5611C486B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88670" y="2345021"/>
            <a:ext cx="6034694" cy="501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Benchmark Program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FB447D9-9809-4732-9455-C678BA5726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06780" y="2200240"/>
            <a:ext cx="5452110" cy="1714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>
                <a:solidFill>
                  <a:schemeClr val="accent6"/>
                </a:solidFill>
              </a:rPr>
              <a:t>Edwards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1416BD-E705-4DDC-AF8F-B4F8FB09BDF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16305" y="2941285"/>
            <a:ext cx="5452110" cy="1562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>
                <a:solidFill>
                  <a:schemeClr val="accent6"/>
                </a:solidFill>
              </a:rPr>
              <a:t>Transcatheter Valve Care Pathway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435F52-D63B-458C-54A5-AAD607C1F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  <p:pic>
        <p:nvPicPr>
          <p:cNvPr id="11" name="Picture 10" descr="Arrow&#10;&#10;Description automatically generated">
            <a:extLst>
              <a:ext uri="{FF2B5EF4-FFF2-40B4-BE49-F238E27FC236}">
                <a16:creationId xmlns:a16="http://schemas.microsoft.com/office/drawing/2014/main" id="{33707982-E2A4-3B83-2198-7ADD947CA5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2360" y="3454365"/>
            <a:ext cx="2565400" cy="2235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A60F35-3210-5DFC-C80A-64CAC2C4F802}"/>
              </a:ext>
            </a:extLst>
          </p:cNvPr>
          <p:cNvSpPr/>
          <p:nvPr userDrawn="1"/>
        </p:nvSpPr>
        <p:spPr>
          <a:xfrm>
            <a:off x="3107185" y="3890044"/>
            <a:ext cx="3994952" cy="125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4969C01E-196E-792A-7F45-3F7D03DB42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44109" y="171145"/>
            <a:ext cx="2832891" cy="2468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77322E-4A7F-3D16-A952-999735DD78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24020" t="50290" b="-3300"/>
          <a:stretch/>
        </p:blipFill>
        <p:spPr>
          <a:xfrm>
            <a:off x="1960210" y="0"/>
            <a:ext cx="2279073" cy="933207"/>
          </a:xfrm>
          <a:prstGeom prst="rect">
            <a:avLst/>
          </a:prstGeom>
        </p:spPr>
      </p:pic>
      <p:pic>
        <p:nvPicPr>
          <p:cNvPr id="25" name="Picture 2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5D64F9CE-04AD-0A33-D505-E724C8C72EA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60210" y="250855"/>
            <a:ext cx="811018" cy="8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9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07 0.11111 L 0.1684 -0.2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14 -0.13241 L 0.00087 -0.0009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76 -0.23272 L -5.55556E-7 8.64198E-7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49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6D568BD-3922-6B3A-979A-E5B8D80081E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424588" y="4697512"/>
            <a:ext cx="2178722" cy="210028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4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756392D-E503-6BE2-9B69-24142BC9870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30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chmark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9692E-519E-B549-A251-54EF55179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52000" cy="5148000"/>
          </a:xfrm>
          <a:prstGeom prst="rect">
            <a:avLst/>
          </a:prstGeom>
        </p:spPr>
      </p:pic>
      <p:pic>
        <p:nvPicPr>
          <p:cNvPr id="5" name="Picture 4" title="Edwards">
            <a:extLst>
              <a:ext uri="{FF2B5EF4-FFF2-40B4-BE49-F238E27FC236}">
                <a16:creationId xmlns:a16="http://schemas.microsoft.com/office/drawing/2014/main" id="{6951B61D-0A7C-0949-A234-1EEDBBD0595B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6" y="783971"/>
            <a:ext cx="2544849" cy="31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1227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3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2881" y="179324"/>
            <a:ext cx="479280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396874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384048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70267" y="3273658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77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3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2881" y="179324"/>
            <a:ext cx="479280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396874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384048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4" name="Group 3" title="Edwards"/>
          <p:cNvGrpSpPr/>
          <p:nvPr userDrawn="1"/>
        </p:nvGrpSpPr>
        <p:grpSpPr>
          <a:xfrm>
            <a:off x="7470648" y="3273549"/>
            <a:ext cx="1344168" cy="1647066"/>
            <a:chOff x="6126099" y="2617470"/>
            <a:chExt cx="1344168" cy="164706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126099" y="2617470"/>
              <a:ext cx="1344168" cy="1647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Freeform 12"/>
            <p:cNvSpPr>
              <a:spLocks noEditPoints="1"/>
            </p:cNvSpPr>
            <p:nvPr/>
          </p:nvSpPr>
          <p:spPr bwMode="black">
            <a:xfrm>
              <a:off x="6327805" y="3836840"/>
              <a:ext cx="938861" cy="221864"/>
            </a:xfrm>
            <a:custGeom>
              <a:avLst/>
              <a:gdLst>
                <a:gd name="T0" fmla="*/ 729 w 2938"/>
                <a:gd name="T1" fmla="*/ 13 h 694"/>
                <a:gd name="T2" fmla="*/ 798 w 2938"/>
                <a:gd name="T3" fmla="*/ 349 h 694"/>
                <a:gd name="T4" fmla="*/ 526 w 2938"/>
                <a:gd name="T5" fmla="*/ 475 h 694"/>
                <a:gd name="T6" fmla="*/ 798 w 2938"/>
                <a:gd name="T7" fmla="*/ 612 h 694"/>
                <a:gd name="T8" fmla="*/ 928 w 2938"/>
                <a:gd name="T9" fmla="*/ 654 h 694"/>
                <a:gd name="T10" fmla="*/ 798 w 2938"/>
                <a:gd name="T11" fmla="*/ 547 h 694"/>
                <a:gd name="T12" fmla="*/ 608 w 2938"/>
                <a:gd name="T13" fmla="*/ 420 h 694"/>
                <a:gd name="T14" fmla="*/ 798 w 2938"/>
                <a:gd name="T15" fmla="*/ 547 h 694"/>
                <a:gd name="T16" fmla="*/ 1516 w 2938"/>
                <a:gd name="T17" fmla="*/ 299 h 694"/>
                <a:gd name="T18" fmla="*/ 1323 w 2938"/>
                <a:gd name="T19" fmla="*/ 694 h 694"/>
                <a:gd name="T20" fmla="*/ 1123 w 2938"/>
                <a:gd name="T21" fmla="*/ 694 h 694"/>
                <a:gd name="T22" fmla="*/ 933 w 2938"/>
                <a:gd name="T23" fmla="*/ 278 h 694"/>
                <a:gd name="T24" fmla="*/ 1061 w 2938"/>
                <a:gd name="T25" fmla="*/ 299 h 694"/>
                <a:gd name="T26" fmla="*/ 1178 w 2938"/>
                <a:gd name="T27" fmla="*/ 299 h 694"/>
                <a:gd name="T28" fmla="*/ 1315 w 2938"/>
                <a:gd name="T29" fmla="*/ 278 h 694"/>
                <a:gd name="T30" fmla="*/ 1356 w 2938"/>
                <a:gd name="T31" fmla="*/ 562 h 694"/>
                <a:gd name="T32" fmla="*/ 1403 w 2938"/>
                <a:gd name="T33" fmla="*/ 299 h 694"/>
                <a:gd name="T34" fmla="*/ 441 w 2938"/>
                <a:gd name="T35" fmla="*/ 481 h 694"/>
                <a:gd name="T36" fmla="*/ 0 w 2938"/>
                <a:gd name="T37" fmla="*/ 676 h 694"/>
                <a:gd name="T38" fmla="*/ 64 w 2938"/>
                <a:gd name="T39" fmla="*/ 35 h 694"/>
                <a:gd name="T40" fmla="*/ 429 w 2938"/>
                <a:gd name="T41" fmla="*/ 13 h 694"/>
                <a:gd name="T42" fmla="*/ 416 w 2938"/>
                <a:gd name="T43" fmla="*/ 144 h 694"/>
                <a:gd name="T44" fmla="*/ 151 w 2938"/>
                <a:gd name="T45" fmla="*/ 325 h 694"/>
                <a:gd name="T46" fmla="*/ 334 w 2938"/>
                <a:gd name="T47" fmla="*/ 216 h 694"/>
                <a:gd name="T48" fmla="*/ 212 w 2938"/>
                <a:gd name="T49" fmla="*/ 346 h 694"/>
                <a:gd name="T50" fmla="*/ 293 w 2938"/>
                <a:gd name="T51" fmla="*/ 654 h 694"/>
                <a:gd name="T52" fmla="*/ 2582 w 2938"/>
                <a:gd name="T53" fmla="*/ 0 h 694"/>
                <a:gd name="T54" fmla="*/ 2442 w 2938"/>
                <a:gd name="T55" fmla="*/ 35 h 694"/>
                <a:gd name="T56" fmla="*/ 2509 w 2938"/>
                <a:gd name="T57" fmla="*/ 349 h 694"/>
                <a:gd name="T58" fmla="*/ 2405 w 2938"/>
                <a:gd name="T59" fmla="*/ 688 h 694"/>
                <a:gd name="T60" fmla="*/ 2511 w 2938"/>
                <a:gd name="T61" fmla="*/ 676 h 694"/>
                <a:gd name="T62" fmla="*/ 2582 w 2938"/>
                <a:gd name="T63" fmla="*/ 654 h 694"/>
                <a:gd name="T64" fmla="*/ 2403 w 2938"/>
                <a:gd name="T65" fmla="*/ 667 h 694"/>
                <a:gd name="T66" fmla="*/ 2402 w 2938"/>
                <a:gd name="T67" fmla="*/ 288 h 694"/>
                <a:gd name="T68" fmla="*/ 2938 w 2938"/>
                <a:gd name="T69" fmla="*/ 548 h 694"/>
                <a:gd name="T70" fmla="*/ 2709 w 2938"/>
                <a:gd name="T71" fmla="*/ 680 h 694"/>
                <a:gd name="T72" fmla="*/ 2703 w 2938"/>
                <a:gd name="T73" fmla="*/ 540 h 694"/>
                <a:gd name="T74" fmla="*/ 2810 w 2938"/>
                <a:gd name="T75" fmla="*/ 504 h 694"/>
                <a:gd name="T76" fmla="*/ 2882 w 2938"/>
                <a:gd name="T77" fmla="*/ 293 h 694"/>
                <a:gd name="T78" fmla="*/ 2912 w 2938"/>
                <a:gd name="T79" fmla="*/ 266 h 694"/>
                <a:gd name="T80" fmla="*/ 2799 w 2938"/>
                <a:gd name="T81" fmla="*/ 288 h 694"/>
                <a:gd name="T82" fmla="*/ 2842 w 2938"/>
                <a:gd name="T83" fmla="*/ 429 h 694"/>
                <a:gd name="T84" fmla="*/ 1817 w 2938"/>
                <a:gd name="T85" fmla="*/ 600 h 694"/>
                <a:gd name="T86" fmla="*/ 1555 w 2938"/>
                <a:gd name="T87" fmla="*/ 372 h 694"/>
                <a:gd name="T88" fmla="*/ 1608 w 2938"/>
                <a:gd name="T89" fmla="*/ 321 h 694"/>
                <a:gd name="T90" fmla="*/ 1746 w 2938"/>
                <a:gd name="T91" fmla="*/ 452 h 694"/>
                <a:gd name="T92" fmla="*/ 1639 w 2938"/>
                <a:gd name="T93" fmla="*/ 689 h 694"/>
                <a:gd name="T94" fmla="*/ 1891 w 2938"/>
                <a:gd name="T95" fmla="*/ 634 h 694"/>
                <a:gd name="T96" fmla="*/ 1746 w 2938"/>
                <a:gd name="T97" fmla="*/ 576 h 694"/>
                <a:gd name="T98" fmla="*/ 1720 w 2938"/>
                <a:gd name="T99" fmla="*/ 474 h 694"/>
                <a:gd name="T100" fmla="*/ 2205 w 2938"/>
                <a:gd name="T101" fmla="*/ 329 h 694"/>
                <a:gd name="T102" fmla="*/ 2153 w 2938"/>
                <a:gd name="T103" fmla="*/ 291 h 694"/>
                <a:gd name="T104" fmla="*/ 2045 w 2938"/>
                <a:gd name="T105" fmla="*/ 654 h 694"/>
                <a:gd name="T106" fmla="*/ 1917 w 2938"/>
                <a:gd name="T107" fmla="*/ 676 h 694"/>
                <a:gd name="T108" fmla="*/ 1974 w 2938"/>
                <a:gd name="T109" fmla="*/ 299 h 694"/>
                <a:gd name="T110" fmla="*/ 1966 w 2938"/>
                <a:gd name="T111" fmla="*/ 278 h 694"/>
                <a:gd name="T112" fmla="*/ 2046 w 2938"/>
                <a:gd name="T113" fmla="*/ 366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8" h="694">
                  <a:moveTo>
                    <a:pt x="869" y="0"/>
                  </a:moveTo>
                  <a:cubicBezTo>
                    <a:pt x="852" y="8"/>
                    <a:pt x="826" y="13"/>
                    <a:pt x="790" y="13"/>
                  </a:cubicBezTo>
                  <a:cubicBezTo>
                    <a:pt x="729" y="13"/>
                    <a:pt x="729" y="13"/>
                    <a:pt x="729" y="13"/>
                  </a:cubicBezTo>
                  <a:cubicBezTo>
                    <a:pt x="729" y="35"/>
                    <a:pt x="729" y="35"/>
                    <a:pt x="729" y="35"/>
                  </a:cubicBezTo>
                  <a:cubicBezTo>
                    <a:pt x="798" y="35"/>
                    <a:pt x="798" y="35"/>
                    <a:pt x="798" y="35"/>
                  </a:cubicBezTo>
                  <a:cubicBezTo>
                    <a:pt x="798" y="349"/>
                    <a:pt x="798" y="349"/>
                    <a:pt x="798" y="349"/>
                  </a:cubicBezTo>
                  <a:cubicBezTo>
                    <a:pt x="796" y="349"/>
                    <a:pt x="796" y="349"/>
                    <a:pt x="796" y="349"/>
                  </a:cubicBezTo>
                  <a:cubicBezTo>
                    <a:pt x="771" y="293"/>
                    <a:pt x="729" y="266"/>
                    <a:pt x="684" y="266"/>
                  </a:cubicBezTo>
                  <a:cubicBezTo>
                    <a:pt x="604" y="266"/>
                    <a:pt x="526" y="347"/>
                    <a:pt x="526" y="475"/>
                  </a:cubicBezTo>
                  <a:cubicBezTo>
                    <a:pt x="526" y="604"/>
                    <a:pt x="599" y="688"/>
                    <a:pt x="692" y="688"/>
                  </a:cubicBezTo>
                  <a:cubicBezTo>
                    <a:pt x="735" y="688"/>
                    <a:pt x="770" y="664"/>
                    <a:pt x="796" y="612"/>
                  </a:cubicBezTo>
                  <a:cubicBezTo>
                    <a:pt x="798" y="612"/>
                    <a:pt x="798" y="612"/>
                    <a:pt x="798" y="612"/>
                  </a:cubicBezTo>
                  <a:cubicBezTo>
                    <a:pt x="798" y="676"/>
                    <a:pt x="798" y="676"/>
                    <a:pt x="798" y="676"/>
                  </a:cubicBezTo>
                  <a:cubicBezTo>
                    <a:pt x="928" y="676"/>
                    <a:pt x="928" y="676"/>
                    <a:pt x="928" y="676"/>
                  </a:cubicBezTo>
                  <a:cubicBezTo>
                    <a:pt x="928" y="654"/>
                    <a:pt x="928" y="654"/>
                    <a:pt x="928" y="654"/>
                  </a:cubicBezTo>
                  <a:cubicBezTo>
                    <a:pt x="869" y="654"/>
                    <a:pt x="869" y="654"/>
                    <a:pt x="869" y="654"/>
                  </a:cubicBezTo>
                  <a:lnTo>
                    <a:pt x="869" y="0"/>
                  </a:lnTo>
                  <a:close/>
                  <a:moveTo>
                    <a:pt x="798" y="547"/>
                  </a:moveTo>
                  <a:cubicBezTo>
                    <a:pt x="782" y="611"/>
                    <a:pt x="750" y="667"/>
                    <a:pt x="690" y="667"/>
                  </a:cubicBezTo>
                  <a:cubicBezTo>
                    <a:pt x="632" y="667"/>
                    <a:pt x="608" y="623"/>
                    <a:pt x="608" y="531"/>
                  </a:cubicBezTo>
                  <a:cubicBezTo>
                    <a:pt x="608" y="420"/>
                    <a:pt x="608" y="420"/>
                    <a:pt x="608" y="420"/>
                  </a:cubicBezTo>
                  <a:cubicBezTo>
                    <a:pt x="608" y="333"/>
                    <a:pt x="635" y="288"/>
                    <a:pt x="689" y="288"/>
                  </a:cubicBezTo>
                  <a:cubicBezTo>
                    <a:pt x="741" y="288"/>
                    <a:pt x="781" y="345"/>
                    <a:pt x="798" y="416"/>
                  </a:cubicBezTo>
                  <a:lnTo>
                    <a:pt x="798" y="547"/>
                  </a:lnTo>
                  <a:close/>
                  <a:moveTo>
                    <a:pt x="1389" y="278"/>
                  </a:moveTo>
                  <a:cubicBezTo>
                    <a:pt x="1516" y="278"/>
                    <a:pt x="1516" y="278"/>
                    <a:pt x="1516" y="278"/>
                  </a:cubicBezTo>
                  <a:cubicBezTo>
                    <a:pt x="1516" y="299"/>
                    <a:pt x="1516" y="299"/>
                    <a:pt x="1516" y="299"/>
                  </a:cubicBezTo>
                  <a:cubicBezTo>
                    <a:pt x="1475" y="299"/>
                    <a:pt x="1466" y="313"/>
                    <a:pt x="1448" y="364"/>
                  </a:cubicBezTo>
                  <a:cubicBezTo>
                    <a:pt x="1435" y="402"/>
                    <a:pt x="1332" y="694"/>
                    <a:pt x="1332" y="694"/>
                  </a:cubicBezTo>
                  <a:cubicBezTo>
                    <a:pt x="1323" y="694"/>
                    <a:pt x="1323" y="694"/>
                    <a:pt x="1323" y="694"/>
                  </a:cubicBezTo>
                  <a:cubicBezTo>
                    <a:pt x="1226" y="430"/>
                    <a:pt x="1226" y="430"/>
                    <a:pt x="1226" y="430"/>
                  </a:cubicBezTo>
                  <a:cubicBezTo>
                    <a:pt x="1132" y="694"/>
                    <a:pt x="1132" y="694"/>
                    <a:pt x="1132" y="694"/>
                  </a:cubicBezTo>
                  <a:cubicBezTo>
                    <a:pt x="1123" y="694"/>
                    <a:pt x="1123" y="694"/>
                    <a:pt x="1123" y="694"/>
                  </a:cubicBezTo>
                  <a:cubicBezTo>
                    <a:pt x="979" y="299"/>
                    <a:pt x="979" y="299"/>
                    <a:pt x="979" y="299"/>
                  </a:cubicBezTo>
                  <a:cubicBezTo>
                    <a:pt x="933" y="299"/>
                    <a:pt x="933" y="299"/>
                    <a:pt x="933" y="299"/>
                  </a:cubicBezTo>
                  <a:cubicBezTo>
                    <a:pt x="933" y="278"/>
                    <a:pt x="933" y="278"/>
                    <a:pt x="933" y="278"/>
                  </a:cubicBezTo>
                  <a:cubicBezTo>
                    <a:pt x="1102" y="278"/>
                    <a:pt x="1102" y="278"/>
                    <a:pt x="1102" y="278"/>
                  </a:cubicBezTo>
                  <a:cubicBezTo>
                    <a:pt x="1102" y="299"/>
                    <a:pt x="1102" y="299"/>
                    <a:pt x="1102" y="299"/>
                  </a:cubicBezTo>
                  <a:cubicBezTo>
                    <a:pt x="1061" y="299"/>
                    <a:pt x="1061" y="299"/>
                    <a:pt x="1061" y="299"/>
                  </a:cubicBezTo>
                  <a:cubicBezTo>
                    <a:pt x="1157" y="562"/>
                    <a:pt x="1157" y="562"/>
                    <a:pt x="1157" y="562"/>
                  </a:cubicBezTo>
                  <a:cubicBezTo>
                    <a:pt x="1215" y="399"/>
                    <a:pt x="1215" y="399"/>
                    <a:pt x="1215" y="399"/>
                  </a:cubicBezTo>
                  <a:cubicBezTo>
                    <a:pt x="1178" y="299"/>
                    <a:pt x="1178" y="299"/>
                    <a:pt x="1178" y="299"/>
                  </a:cubicBezTo>
                  <a:cubicBezTo>
                    <a:pt x="1130" y="299"/>
                    <a:pt x="1130" y="299"/>
                    <a:pt x="1130" y="299"/>
                  </a:cubicBezTo>
                  <a:cubicBezTo>
                    <a:pt x="1130" y="278"/>
                    <a:pt x="1130" y="278"/>
                    <a:pt x="1130" y="278"/>
                  </a:cubicBezTo>
                  <a:cubicBezTo>
                    <a:pt x="1315" y="278"/>
                    <a:pt x="1315" y="278"/>
                    <a:pt x="1315" y="278"/>
                  </a:cubicBezTo>
                  <a:cubicBezTo>
                    <a:pt x="1315" y="299"/>
                    <a:pt x="1315" y="299"/>
                    <a:pt x="1315" y="299"/>
                  </a:cubicBezTo>
                  <a:cubicBezTo>
                    <a:pt x="1260" y="299"/>
                    <a:pt x="1260" y="299"/>
                    <a:pt x="1260" y="299"/>
                  </a:cubicBezTo>
                  <a:cubicBezTo>
                    <a:pt x="1356" y="562"/>
                    <a:pt x="1356" y="562"/>
                    <a:pt x="1356" y="562"/>
                  </a:cubicBezTo>
                  <a:cubicBezTo>
                    <a:pt x="1423" y="369"/>
                    <a:pt x="1423" y="369"/>
                    <a:pt x="1423" y="369"/>
                  </a:cubicBezTo>
                  <a:cubicBezTo>
                    <a:pt x="1431" y="346"/>
                    <a:pt x="1434" y="336"/>
                    <a:pt x="1434" y="324"/>
                  </a:cubicBezTo>
                  <a:cubicBezTo>
                    <a:pt x="1434" y="307"/>
                    <a:pt x="1426" y="299"/>
                    <a:pt x="1403" y="299"/>
                  </a:cubicBezTo>
                  <a:cubicBezTo>
                    <a:pt x="1389" y="299"/>
                    <a:pt x="1389" y="299"/>
                    <a:pt x="1389" y="299"/>
                  </a:cubicBezTo>
                  <a:lnTo>
                    <a:pt x="1389" y="278"/>
                  </a:lnTo>
                  <a:close/>
                  <a:moveTo>
                    <a:pt x="441" y="481"/>
                  </a:moveTo>
                  <a:cubicBezTo>
                    <a:pt x="462" y="481"/>
                    <a:pt x="462" y="481"/>
                    <a:pt x="462" y="481"/>
                  </a:cubicBezTo>
                  <a:cubicBezTo>
                    <a:pt x="445" y="676"/>
                    <a:pt x="445" y="676"/>
                    <a:pt x="445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64" y="654"/>
                    <a:pt x="64" y="654"/>
                    <a:pt x="64" y="654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29" y="13"/>
                    <a:pt x="429" y="13"/>
                    <a:pt x="429" y="13"/>
                  </a:cubicBezTo>
                  <a:cubicBezTo>
                    <a:pt x="440" y="164"/>
                    <a:pt x="440" y="164"/>
                    <a:pt x="440" y="164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59"/>
                    <a:pt x="416" y="144"/>
                  </a:cubicBezTo>
                  <a:cubicBezTo>
                    <a:pt x="404" y="63"/>
                    <a:pt x="354" y="35"/>
                    <a:pt x="292" y="35"/>
                  </a:cubicBezTo>
                  <a:cubicBezTo>
                    <a:pt x="151" y="35"/>
                    <a:pt x="151" y="35"/>
                    <a:pt x="151" y="35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213" y="325"/>
                    <a:pt x="213" y="325"/>
                    <a:pt x="213" y="325"/>
                  </a:cubicBezTo>
                  <a:cubicBezTo>
                    <a:pt x="295" y="325"/>
                    <a:pt x="313" y="273"/>
                    <a:pt x="313" y="216"/>
                  </a:cubicBezTo>
                  <a:cubicBezTo>
                    <a:pt x="334" y="216"/>
                    <a:pt x="334" y="216"/>
                    <a:pt x="334" y="216"/>
                  </a:cubicBezTo>
                  <a:cubicBezTo>
                    <a:pt x="334" y="450"/>
                    <a:pt x="334" y="450"/>
                    <a:pt x="334" y="450"/>
                  </a:cubicBezTo>
                  <a:cubicBezTo>
                    <a:pt x="313" y="450"/>
                    <a:pt x="313" y="450"/>
                    <a:pt x="313" y="450"/>
                  </a:cubicBezTo>
                  <a:cubicBezTo>
                    <a:pt x="313" y="383"/>
                    <a:pt x="298" y="346"/>
                    <a:pt x="212" y="346"/>
                  </a:cubicBezTo>
                  <a:cubicBezTo>
                    <a:pt x="151" y="346"/>
                    <a:pt x="151" y="346"/>
                    <a:pt x="151" y="346"/>
                  </a:cubicBezTo>
                  <a:cubicBezTo>
                    <a:pt x="151" y="654"/>
                    <a:pt x="151" y="654"/>
                    <a:pt x="151" y="654"/>
                  </a:cubicBezTo>
                  <a:cubicBezTo>
                    <a:pt x="151" y="654"/>
                    <a:pt x="241" y="654"/>
                    <a:pt x="293" y="654"/>
                  </a:cubicBezTo>
                  <a:cubicBezTo>
                    <a:pt x="374" y="654"/>
                    <a:pt x="425" y="597"/>
                    <a:pt x="438" y="500"/>
                  </a:cubicBezTo>
                  <a:cubicBezTo>
                    <a:pt x="441" y="481"/>
                    <a:pt x="441" y="481"/>
                    <a:pt x="441" y="481"/>
                  </a:cubicBezTo>
                  <a:close/>
                  <a:moveTo>
                    <a:pt x="2582" y="0"/>
                  </a:moveTo>
                  <a:cubicBezTo>
                    <a:pt x="2565" y="8"/>
                    <a:pt x="2539" y="13"/>
                    <a:pt x="2503" y="13"/>
                  </a:cubicBezTo>
                  <a:cubicBezTo>
                    <a:pt x="2442" y="13"/>
                    <a:pt x="2442" y="13"/>
                    <a:pt x="2442" y="13"/>
                  </a:cubicBezTo>
                  <a:cubicBezTo>
                    <a:pt x="2442" y="35"/>
                    <a:pt x="2442" y="35"/>
                    <a:pt x="2442" y="35"/>
                  </a:cubicBezTo>
                  <a:cubicBezTo>
                    <a:pt x="2511" y="35"/>
                    <a:pt x="2511" y="35"/>
                    <a:pt x="2511" y="35"/>
                  </a:cubicBezTo>
                  <a:cubicBezTo>
                    <a:pt x="2511" y="349"/>
                    <a:pt x="2511" y="349"/>
                    <a:pt x="2511" y="349"/>
                  </a:cubicBezTo>
                  <a:cubicBezTo>
                    <a:pt x="2509" y="349"/>
                    <a:pt x="2509" y="349"/>
                    <a:pt x="2509" y="349"/>
                  </a:cubicBezTo>
                  <a:cubicBezTo>
                    <a:pt x="2484" y="293"/>
                    <a:pt x="2442" y="266"/>
                    <a:pt x="2397" y="266"/>
                  </a:cubicBezTo>
                  <a:cubicBezTo>
                    <a:pt x="2317" y="266"/>
                    <a:pt x="2239" y="347"/>
                    <a:pt x="2239" y="475"/>
                  </a:cubicBezTo>
                  <a:cubicBezTo>
                    <a:pt x="2239" y="604"/>
                    <a:pt x="2311" y="688"/>
                    <a:pt x="2405" y="688"/>
                  </a:cubicBezTo>
                  <a:cubicBezTo>
                    <a:pt x="2448" y="688"/>
                    <a:pt x="2483" y="664"/>
                    <a:pt x="2509" y="612"/>
                  </a:cubicBezTo>
                  <a:cubicBezTo>
                    <a:pt x="2511" y="612"/>
                    <a:pt x="2511" y="612"/>
                    <a:pt x="2511" y="612"/>
                  </a:cubicBezTo>
                  <a:cubicBezTo>
                    <a:pt x="2511" y="676"/>
                    <a:pt x="2511" y="676"/>
                    <a:pt x="2511" y="676"/>
                  </a:cubicBezTo>
                  <a:cubicBezTo>
                    <a:pt x="2641" y="676"/>
                    <a:pt x="2641" y="676"/>
                    <a:pt x="2641" y="676"/>
                  </a:cubicBezTo>
                  <a:cubicBezTo>
                    <a:pt x="2641" y="654"/>
                    <a:pt x="2641" y="654"/>
                    <a:pt x="2641" y="654"/>
                  </a:cubicBezTo>
                  <a:cubicBezTo>
                    <a:pt x="2582" y="654"/>
                    <a:pt x="2582" y="654"/>
                    <a:pt x="2582" y="654"/>
                  </a:cubicBezTo>
                  <a:lnTo>
                    <a:pt x="2582" y="0"/>
                  </a:lnTo>
                  <a:close/>
                  <a:moveTo>
                    <a:pt x="2511" y="547"/>
                  </a:moveTo>
                  <a:cubicBezTo>
                    <a:pt x="2495" y="611"/>
                    <a:pt x="2463" y="667"/>
                    <a:pt x="2403" y="667"/>
                  </a:cubicBezTo>
                  <a:cubicBezTo>
                    <a:pt x="2345" y="667"/>
                    <a:pt x="2320" y="623"/>
                    <a:pt x="2320" y="531"/>
                  </a:cubicBezTo>
                  <a:cubicBezTo>
                    <a:pt x="2320" y="420"/>
                    <a:pt x="2320" y="420"/>
                    <a:pt x="2320" y="420"/>
                  </a:cubicBezTo>
                  <a:cubicBezTo>
                    <a:pt x="2320" y="333"/>
                    <a:pt x="2348" y="288"/>
                    <a:pt x="2402" y="288"/>
                  </a:cubicBezTo>
                  <a:cubicBezTo>
                    <a:pt x="2454" y="288"/>
                    <a:pt x="2494" y="345"/>
                    <a:pt x="2511" y="416"/>
                  </a:cubicBezTo>
                  <a:lnTo>
                    <a:pt x="2511" y="547"/>
                  </a:lnTo>
                  <a:close/>
                  <a:moveTo>
                    <a:pt x="2938" y="548"/>
                  </a:moveTo>
                  <a:cubicBezTo>
                    <a:pt x="2938" y="634"/>
                    <a:pt x="2892" y="690"/>
                    <a:pt x="2823" y="690"/>
                  </a:cubicBezTo>
                  <a:cubicBezTo>
                    <a:pt x="2759" y="690"/>
                    <a:pt x="2735" y="654"/>
                    <a:pt x="2724" y="654"/>
                  </a:cubicBezTo>
                  <a:cubicBezTo>
                    <a:pt x="2713" y="654"/>
                    <a:pt x="2709" y="660"/>
                    <a:pt x="2709" y="680"/>
                  </a:cubicBezTo>
                  <a:cubicBezTo>
                    <a:pt x="2687" y="680"/>
                    <a:pt x="2687" y="680"/>
                    <a:pt x="2687" y="680"/>
                  </a:cubicBezTo>
                  <a:cubicBezTo>
                    <a:pt x="2687" y="540"/>
                    <a:pt x="2687" y="540"/>
                    <a:pt x="2687" y="540"/>
                  </a:cubicBezTo>
                  <a:cubicBezTo>
                    <a:pt x="2703" y="540"/>
                    <a:pt x="2703" y="540"/>
                    <a:pt x="2703" y="540"/>
                  </a:cubicBezTo>
                  <a:cubicBezTo>
                    <a:pt x="2712" y="620"/>
                    <a:pt x="2768" y="669"/>
                    <a:pt x="2817" y="669"/>
                  </a:cubicBezTo>
                  <a:cubicBezTo>
                    <a:pt x="2871" y="669"/>
                    <a:pt x="2903" y="641"/>
                    <a:pt x="2903" y="580"/>
                  </a:cubicBezTo>
                  <a:cubicBezTo>
                    <a:pt x="2903" y="532"/>
                    <a:pt x="2868" y="507"/>
                    <a:pt x="2810" y="504"/>
                  </a:cubicBezTo>
                  <a:cubicBezTo>
                    <a:pt x="2736" y="499"/>
                    <a:pt x="2693" y="460"/>
                    <a:pt x="2693" y="389"/>
                  </a:cubicBezTo>
                  <a:cubicBezTo>
                    <a:pt x="2693" y="319"/>
                    <a:pt x="2738" y="267"/>
                    <a:pt x="2798" y="267"/>
                  </a:cubicBezTo>
                  <a:cubicBezTo>
                    <a:pt x="2850" y="267"/>
                    <a:pt x="2872" y="293"/>
                    <a:pt x="2882" y="293"/>
                  </a:cubicBezTo>
                  <a:cubicBezTo>
                    <a:pt x="2889" y="293"/>
                    <a:pt x="2892" y="287"/>
                    <a:pt x="2892" y="276"/>
                  </a:cubicBezTo>
                  <a:cubicBezTo>
                    <a:pt x="2892" y="273"/>
                    <a:pt x="2892" y="270"/>
                    <a:pt x="2890" y="266"/>
                  </a:cubicBezTo>
                  <a:cubicBezTo>
                    <a:pt x="2912" y="266"/>
                    <a:pt x="2912" y="266"/>
                    <a:pt x="2912" y="266"/>
                  </a:cubicBezTo>
                  <a:cubicBezTo>
                    <a:pt x="2912" y="384"/>
                    <a:pt x="2912" y="384"/>
                    <a:pt x="2912" y="384"/>
                  </a:cubicBezTo>
                  <a:cubicBezTo>
                    <a:pt x="2895" y="384"/>
                    <a:pt x="2895" y="384"/>
                    <a:pt x="2895" y="384"/>
                  </a:cubicBezTo>
                  <a:cubicBezTo>
                    <a:pt x="2882" y="317"/>
                    <a:pt x="2851" y="288"/>
                    <a:pt x="2799" y="288"/>
                  </a:cubicBezTo>
                  <a:cubicBezTo>
                    <a:pt x="2755" y="288"/>
                    <a:pt x="2725" y="322"/>
                    <a:pt x="2725" y="357"/>
                  </a:cubicBezTo>
                  <a:cubicBezTo>
                    <a:pt x="2725" y="372"/>
                    <a:pt x="2729" y="388"/>
                    <a:pt x="2739" y="400"/>
                  </a:cubicBezTo>
                  <a:cubicBezTo>
                    <a:pt x="2761" y="425"/>
                    <a:pt x="2798" y="422"/>
                    <a:pt x="2842" y="429"/>
                  </a:cubicBezTo>
                  <a:cubicBezTo>
                    <a:pt x="2904" y="439"/>
                    <a:pt x="2938" y="482"/>
                    <a:pt x="2938" y="548"/>
                  </a:cubicBezTo>
                  <a:close/>
                  <a:moveTo>
                    <a:pt x="1838" y="654"/>
                  </a:moveTo>
                  <a:cubicBezTo>
                    <a:pt x="1821" y="654"/>
                    <a:pt x="1817" y="633"/>
                    <a:pt x="1817" y="600"/>
                  </a:cubicBezTo>
                  <a:cubicBezTo>
                    <a:pt x="1817" y="600"/>
                    <a:pt x="1817" y="484"/>
                    <a:pt x="1817" y="394"/>
                  </a:cubicBezTo>
                  <a:cubicBezTo>
                    <a:pt x="1817" y="304"/>
                    <a:pt x="1761" y="266"/>
                    <a:pt x="1682" y="266"/>
                  </a:cubicBezTo>
                  <a:cubicBezTo>
                    <a:pt x="1601" y="266"/>
                    <a:pt x="1555" y="312"/>
                    <a:pt x="1555" y="372"/>
                  </a:cubicBezTo>
                  <a:cubicBezTo>
                    <a:pt x="1555" y="395"/>
                    <a:pt x="1572" y="416"/>
                    <a:pt x="1593" y="416"/>
                  </a:cubicBezTo>
                  <a:cubicBezTo>
                    <a:pt x="1614" y="416"/>
                    <a:pt x="1630" y="397"/>
                    <a:pt x="1631" y="374"/>
                  </a:cubicBezTo>
                  <a:cubicBezTo>
                    <a:pt x="1631" y="337"/>
                    <a:pt x="1608" y="346"/>
                    <a:pt x="1608" y="321"/>
                  </a:cubicBezTo>
                  <a:cubicBezTo>
                    <a:pt x="1608" y="302"/>
                    <a:pt x="1638" y="287"/>
                    <a:pt x="1680" y="287"/>
                  </a:cubicBezTo>
                  <a:cubicBezTo>
                    <a:pt x="1728" y="287"/>
                    <a:pt x="1746" y="310"/>
                    <a:pt x="1746" y="359"/>
                  </a:cubicBezTo>
                  <a:cubicBezTo>
                    <a:pt x="1746" y="452"/>
                    <a:pt x="1746" y="452"/>
                    <a:pt x="1746" y="452"/>
                  </a:cubicBezTo>
                  <a:cubicBezTo>
                    <a:pt x="1734" y="452"/>
                    <a:pt x="1734" y="452"/>
                    <a:pt x="1734" y="452"/>
                  </a:cubicBezTo>
                  <a:cubicBezTo>
                    <a:pt x="1596" y="452"/>
                    <a:pt x="1530" y="498"/>
                    <a:pt x="1530" y="585"/>
                  </a:cubicBezTo>
                  <a:cubicBezTo>
                    <a:pt x="1530" y="650"/>
                    <a:pt x="1584" y="689"/>
                    <a:pt x="1639" y="689"/>
                  </a:cubicBezTo>
                  <a:cubicBezTo>
                    <a:pt x="1697" y="689"/>
                    <a:pt x="1730" y="663"/>
                    <a:pt x="1749" y="623"/>
                  </a:cubicBezTo>
                  <a:cubicBezTo>
                    <a:pt x="1753" y="658"/>
                    <a:pt x="1777" y="686"/>
                    <a:pt x="1813" y="686"/>
                  </a:cubicBezTo>
                  <a:cubicBezTo>
                    <a:pt x="1845" y="686"/>
                    <a:pt x="1867" y="669"/>
                    <a:pt x="1891" y="634"/>
                  </a:cubicBezTo>
                  <a:cubicBezTo>
                    <a:pt x="1874" y="622"/>
                    <a:pt x="1874" y="622"/>
                    <a:pt x="1874" y="622"/>
                  </a:cubicBezTo>
                  <a:cubicBezTo>
                    <a:pt x="1861" y="639"/>
                    <a:pt x="1849" y="654"/>
                    <a:pt x="1838" y="654"/>
                  </a:cubicBezTo>
                  <a:close/>
                  <a:moveTo>
                    <a:pt x="1746" y="576"/>
                  </a:moveTo>
                  <a:cubicBezTo>
                    <a:pt x="1730" y="628"/>
                    <a:pt x="1702" y="664"/>
                    <a:pt x="1664" y="664"/>
                  </a:cubicBezTo>
                  <a:cubicBezTo>
                    <a:pt x="1627" y="664"/>
                    <a:pt x="1604" y="634"/>
                    <a:pt x="1604" y="578"/>
                  </a:cubicBezTo>
                  <a:cubicBezTo>
                    <a:pt x="1604" y="506"/>
                    <a:pt x="1637" y="474"/>
                    <a:pt x="1720" y="474"/>
                  </a:cubicBezTo>
                  <a:cubicBezTo>
                    <a:pt x="1728" y="474"/>
                    <a:pt x="1746" y="474"/>
                    <a:pt x="1746" y="474"/>
                  </a:cubicBezTo>
                  <a:lnTo>
                    <a:pt x="1746" y="576"/>
                  </a:lnTo>
                  <a:close/>
                  <a:moveTo>
                    <a:pt x="2205" y="329"/>
                  </a:moveTo>
                  <a:cubicBezTo>
                    <a:pt x="2205" y="353"/>
                    <a:pt x="2188" y="372"/>
                    <a:pt x="2167" y="372"/>
                  </a:cubicBezTo>
                  <a:cubicBezTo>
                    <a:pt x="2146" y="372"/>
                    <a:pt x="2129" y="353"/>
                    <a:pt x="2129" y="330"/>
                  </a:cubicBezTo>
                  <a:cubicBezTo>
                    <a:pt x="2129" y="304"/>
                    <a:pt x="2143" y="294"/>
                    <a:pt x="2153" y="291"/>
                  </a:cubicBezTo>
                  <a:cubicBezTo>
                    <a:pt x="2153" y="291"/>
                    <a:pt x="2149" y="287"/>
                    <a:pt x="2143" y="287"/>
                  </a:cubicBezTo>
                  <a:cubicBezTo>
                    <a:pt x="2101" y="287"/>
                    <a:pt x="2045" y="379"/>
                    <a:pt x="2045" y="478"/>
                  </a:cubicBezTo>
                  <a:cubicBezTo>
                    <a:pt x="2045" y="654"/>
                    <a:pt x="2045" y="654"/>
                    <a:pt x="2045" y="654"/>
                  </a:cubicBezTo>
                  <a:cubicBezTo>
                    <a:pt x="2102" y="654"/>
                    <a:pt x="2102" y="654"/>
                    <a:pt x="2102" y="654"/>
                  </a:cubicBezTo>
                  <a:cubicBezTo>
                    <a:pt x="2102" y="676"/>
                    <a:pt x="2102" y="676"/>
                    <a:pt x="2102" y="676"/>
                  </a:cubicBezTo>
                  <a:cubicBezTo>
                    <a:pt x="1917" y="676"/>
                    <a:pt x="1917" y="676"/>
                    <a:pt x="1917" y="676"/>
                  </a:cubicBezTo>
                  <a:cubicBezTo>
                    <a:pt x="1917" y="654"/>
                    <a:pt x="1917" y="654"/>
                    <a:pt x="1917" y="654"/>
                  </a:cubicBezTo>
                  <a:cubicBezTo>
                    <a:pt x="1974" y="654"/>
                    <a:pt x="1974" y="654"/>
                    <a:pt x="1974" y="654"/>
                  </a:cubicBezTo>
                  <a:cubicBezTo>
                    <a:pt x="1974" y="299"/>
                    <a:pt x="1974" y="299"/>
                    <a:pt x="1974" y="299"/>
                  </a:cubicBezTo>
                  <a:cubicBezTo>
                    <a:pt x="1917" y="299"/>
                    <a:pt x="1917" y="299"/>
                    <a:pt x="1917" y="299"/>
                  </a:cubicBezTo>
                  <a:cubicBezTo>
                    <a:pt x="1917" y="278"/>
                    <a:pt x="1917" y="278"/>
                    <a:pt x="1917" y="278"/>
                  </a:cubicBezTo>
                  <a:cubicBezTo>
                    <a:pt x="1966" y="278"/>
                    <a:pt x="1966" y="278"/>
                    <a:pt x="1966" y="278"/>
                  </a:cubicBezTo>
                  <a:cubicBezTo>
                    <a:pt x="2002" y="278"/>
                    <a:pt x="2028" y="273"/>
                    <a:pt x="2045" y="264"/>
                  </a:cubicBezTo>
                  <a:cubicBezTo>
                    <a:pt x="2045" y="366"/>
                    <a:pt x="2045" y="366"/>
                    <a:pt x="2045" y="366"/>
                  </a:cubicBezTo>
                  <a:cubicBezTo>
                    <a:pt x="2046" y="366"/>
                    <a:pt x="2046" y="366"/>
                    <a:pt x="2046" y="366"/>
                  </a:cubicBezTo>
                  <a:cubicBezTo>
                    <a:pt x="2070" y="307"/>
                    <a:pt x="2102" y="266"/>
                    <a:pt x="2150" y="266"/>
                  </a:cubicBezTo>
                  <a:cubicBezTo>
                    <a:pt x="2179" y="266"/>
                    <a:pt x="2205" y="290"/>
                    <a:pt x="2205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2477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/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7"/>
          <a:stretch/>
        </p:blipFill>
        <p:spPr bwMode="gray">
          <a:xfrm>
            <a:off x="179512" y="3543"/>
            <a:ext cx="6858000" cy="495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396874"/>
            <a:ext cx="585216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585216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70267" y="3273658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5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/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7"/>
          <a:stretch/>
        </p:blipFill>
        <p:spPr bwMode="gray">
          <a:xfrm>
            <a:off x="179512" y="0"/>
            <a:ext cx="6858000" cy="495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396874"/>
            <a:ext cx="585216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585216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9" name="Group 8" title="Edwards"/>
          <p:cNvGrpSpPr/>
          <p:nvPr userDrawn="1"/>
        </p:nvGrpSpPr>
        <p:grpSpPr>
          <a:xfrm>
            <a:off x="7470648" y="3273549"/>
            <a:ext cx="1344168" cy="1647066"/>
            <a:chOff x="6126099" y="2617470"/>
            <a:chExt cx="1344168" cy="16470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126099" y="2617470"/>
              <a:ext cx="1344168" cy="1647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Freeform 12"/>
            <p:cNvSpPr>
              <a:spLocks noEditPoints="1"/>
            </p:cNvSpPr>
            <p:nvPr/>
          </p:nvSpPr>
          <p:spPr bwMode="black">
            <a:xfrm>
              <a:off x="6327805" y="3836840"/>
              <a:ext cx="938861" cy="221864"/>
            </a:xfrm>
            <a:custGeom>
              <a:avLst/>
              <a:gdLst>
                <a:gd name="T0" fmla="*/ 729 w 2938"/>
                <a:gd name="T1" fmla="*/ 13 h 694"/>
                <a:gd name="T2" fmla="*/ 798 w 2938"/>
                <a:gd name="T3" fmla="*/ 349 h 694"/>
                <a:gd name="T4" fmla="*/ 526 w 2938"/>
                <a:gd name="T5" fmla="*/ 475 h 694"/>
                <a:gd name="T6" fmla="*/ 798 w 2938"/>
                <a:gd name="T7" fmla="*/ 612 h 694"/>
                <a:gd name="T8" fmla="*/ 928 w 2938"/>
                <a:gd name="T9" fmla="*/ 654 h 694"/>
                <a:gd name="T10" fmla="*/ 798 w 2938"/>
                <a:gd name="T11" fmla="*/ 547 h 694"/>
                <a:gd name="T12" fmla="*/ 608 w 2938"/>
                <a:gd name="T13" fmla="*/ 420 h 694"/>
                <a:gd name="T14" fmla="*/ 798 w 2938"/>
                <a:gd name="T15" fmla="*/ 547 h 694"/>
                <a:gd name="T16" fmla="*/ 1516 w 2938"/>
                <a:gd name="T17" fmla="*/ 299 h 694"/>
                <a:gd name="T18" fmla="*/ 1323 w 2938"/>
                <a:gd name="T19" fmla="*/ 694 h 694"/>
                <a:gd name="T20" fmla="*/ 1123 w 2938"/>
                <a:gd name="T21" fmla="*/ 694 h 694"/>
                <a:gd name="T22" fmla="*/ 933 w 2938"/>
                <a:gd name="T23" fmla="*/ 278 h 694"/>
                <a:gd name="T24" fmla="*/ 1061 w 2938"/>
                <a:gd name="T25" fmla="*/ 299 h 694"/>
                <a:gd name="T26" fmla="*/ 1178 w 2938"/>
                <a:gd name="T27" fmla="*/ 299 h 694"/>
                <a:gd name="T28" fmla="*/ 1315 w 2938"/>
                <a:gd name="T29" fmla="*/ 278 h 694"/>
                <a:gd name="T30" fmla="*/ 1356 w 2938"/>
                <a:gd name="T31" fmla="*/ 562 h 694"/>
                <a:gd name="T32" fmla="*/ 1403 w 2938"/>
                <a:gd name="T33" fmla="*/ 299 h 694"/>
                <a:gd name="T34" fmla="*/ 441 w 2938"/>
                <a:gd name="T35" fmla="*/ 481 h 694"/>
                <a:gd name="T36" fmla="*/ 0 w 2938"/>
                <a:gd name="T37" fmla="*/ 676 h 694"/>
                <a:gd name="T38" fmla="*/ 64 w 2938"/>
                <a:gd name="T39" fmla="*/ 35 h 694"/>
                <a:gd name="T40" fmla="*/ 429 w 2938"/>
                <a:gd name="T41" fmla="*/ 13 h 694"/>
                <a:gd name="T42" fmla="*/ 416 w 2938"/>
                <a:gd name="T43" fmla="*/ 144 h 694"/>
                <a:gd name="T44" fmla="*/ 151 w 2938"/>
                <a:gd name="T45" fmla="*/ 325 h 694"/>
                <a:gd name="T46" fmla="*/ 334 w 2938"/>
                <a:gd name="T47" fmla="*/ 216 h 694"/>
                <a:gd name="T48" fmla="*/ 212 w 2938"/>
                <a:gd name="T49" fmla="*/ 346 h 694"/>
                <a:gd name="T50" fmla="*/ 293 w 2938"/>
                <a:gd name="T51" fmla="*/ 654 h 694"/>
                <a:gd name="T52" fmla="*/ 2582 w 2938"/>
                <a:gd name="T53" fmla="*/ 0 h 694"/>
                <a:gd name="T54" fmla="*/ 2442 w 2938"/>
                <a:gd name="T55" fmla="*/ 35 h 694"/>
                <a:gd name="T56" fmla="*/ 2509 w 2938"/>
                <a:gd name="T57" fmla="*/ 349 h 694"/>
                <a:gd name="T58" fmla="*/ 2405 w 2938"/>
                <a:gd name="T59" fmla="*/ 688 h 694"/>
                <a:gd name="T60" fmla="*/ 2511 w 2938"/>
                <a:gd name="T61" fmla="*/ 676 h 694"/>
                <a:gd name="T62" fmla="*/ 2582 w 2938"/>
                <a:gd name="T63" fmla="*/ 654 h 694"/>
                <a:gd name="T64" fmla="*/ 2403 w 2938"/>
                <a:gd name="T65" fmla="*/ 667 h 694"/>
                <a:gd name="T66" fmla="*/ 2402 w 2938"/>
                <a:gd name="T67" fmla="*/ 288 h 694"/>
                <a:gd name="T68" fmla="*/ 2938 w 2938"/>
                <a:gd name="T69" fmla="*/ 548 h 694"/>
                <a:gd name="T70" fmla="*/ 2709 w 2938"/>
                <a:gd name="T71" fmla="*/ 680 h 694"/>
                <a:gd name="T72" fmla="*/ 2703 w 2938"/>
                <a:gd name="T73" fmla="*/ 540 h 694"/>
                <a:gd name="T74" fmla="*/ 2810 w 2938"/>
                <a:gd name="T75" fmla="*/ 504 h 694"/>
                <a:gd name="T76" fmla="*/ 2882 w 2938"/>
                <a:gd name="T77" fmla="*/ 293 h 694"/>
                <a:gd name="T78" fmla="*/ 2912 w 2938"/>
                <a:gd name="T79" fmla="*/ 266 h 694"/>
                <a:gd name="T80" fmla="*/ 2799 w 2938"/>
                <a:gd name="T81" fmla="*/ 288 h 694"/>
                <a:gd name="T82" fmla="*/ 2842 w 2938"/>
                <a:gd name="T83" fmla="*/ 429 h 694"/>
                <a:gd name="T84" fmla="*/ 1817 w 2938"/>
                <a:gd name="T85" fmla="*/ 600 h 694"/>
                <a:gd name="T86" fmla="*/ 1555 w 2938"/>
                <a:gd name="T87" fmla="*/ 372 h 694"/>
                <a:gd name="T88" fmla="*/ 1608 w 2938"/>
                <a:gd name="T89" fmla="*/ 321 h 694"/>
                <a:gd name="T90" fmla="*/ 1746 w 2938"/>
                <a:gd name="T91" fmla="*/ 452 h 694"/>
                <a:gd name="T92" fmla="*/ 1639 w 2938"/>
                <a:gd name="T93" fmla="*/ 689 h 694"/>
                <a:gd name="T94" fmla="*/ 1891 w 2938"/>
                <a:gd name="T95" fmla="*/ 634 h 694"/>
                <a:gd name="T96" fmla="*/ 1746 w 2938"/>
                <a:gd name="T97" fmla="*/ 576 h 694"/>
                <a:gd name="T98" fmla="*/ 1720 w 2938"/>
                <a:gd name="T99" fmla="*/ 474 h 694"/>
                <a:gd name="T100" fmla="*/ 2205 w 2938"/>
                <a:gd name="T101" fmla="*/ 329 h 694"/>
                <a:gd name="T102" fmla="*/ 2153 w 2938"/>
                <a:gd name="T103" fmla="*/ 291 h 694"/>
                <a:gd name="T104" fmla="*/ 2045 w 2938"/>
                <a:gd name="T105" fmla="*/ 654 h 694"/>
                <a:gd name="T106" fmla="*/ 1917 w 2938"/>
                <a:gd name="T107" fmla="*/ 676 h 694"/>
                <a:gd name="T108" fmla="*/ 1974 w 2938"/>
                <a:gd name="T109" fmla="*/ 299 h 694"/>
                <a:gd name="T110" fmla="*/ 1966 w 2938"/>
                <a:gd name="T111" fmla="*/ 278 h 694"/>
                <a:gd name="T112" fmla="*/ 2046 w 2938"/>
                <a:gd name="T113" fmla="*/ 366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8" h="694">
                  <a:moveTo>
                    <a:pt x="869" y="0"/>
                  </a:moveTo>
                  <a:cubicBezTo>
                    <a:pt x="852" y="8"/>
                    <a:pt x="826" y="13"/>
                    <a:pt x="790" y="13"/>
                  </a:cubicBezTo>
                  <a:cubicBezTo>
                    <a:pt x="729" y="13"/>
                    <a:pt x="729" y="13"/>
                    <a:pt x="729" y="13"/>
                  </a:cubicBezTo>
                  <a:cubicBezTo>
                    <a:pt x="729" y="35"/>
                    <a:pt x="729" y="35"/>
                    <a:pt x="729" y="35"/>
                  </a:cubicBezTo>
                  <a:cubicBezTo>
                    <a:pt x="798" y="35"/>
                    <a:pt x="798" y="35"/>
                    <a:pt x="798" y="35"/>
                  </a:cubicBezTo>
                  <a:cubicBezTo>
                    <a:pt x="798" y="349"/>
                    <a:pt x="798" y="349"/>
                    <a:pt x="798" y="349"/>
                  </a:cubicBezTo>
                  <a:cubicBezTo>
                    <a:pt x="796" y="349"/>
                    <a:pt x="796" y="349"/>
                    <a:pt x="796" y="349"/>
                  </a:cubicBezTo>
                  <a:cubicBezTo>
                    <a:pt x="771" y="293"/>
                    <a:pt x="729" y="266"/>
                    <a:pt x="684" y="266"/>
                  </a:cubicBezTo>
                  <a:cubicBezTo>
                    <a:pt x="604" y="266"/>
                    <a:pt x="526" y="347"/>
                    <a:pt x="526" y="475"/>
                  </a:cubicBezTo>
                  <a:cubicBezTo>
                    <a:pt x="526" y="604"/>
                    <a:pt x="599" y="688"/>
                    <a:pt x="692" y="688"/>
                  </a:cubicBezTo>
                  <a:cubicBezTo>
                    <a:pt x="735" y="688"/>
                    <a:pt x="770" y="664"/>
                    <a:pt x="796" y="612"/>
                  </a:cubicBezTo>
                  <a:cubicBezTo>
                    <a:pt x="798" y="612"/>
                    <a:pt x="798" y="612"/>
                    <a:pt x="798" y="612"/>
                  </a:cubicBezTo>
                  <a:cubicBezTo>
                    <a:pt x="798" y="676"/>
                    <a:pt x="798" y="676"/>
                    <a:pt x="798" y="676"/>
                  </a:cubicBezTo>
                  <a:cubicBezTo>
                    <a:pt x="928" y="676"/>
                    <a:pt x="928" y="676"/>
                    <a:pt x="928" y="676"/>
                  </a:cubicBezTo>
                  <a:cubicBezTo>
                    <a:pt x="928" y="654"/>
                    <a:pt x="928" y="654"/>
                    <a:pt x="928" y="654"/>
                  </a:cubicBezTo>
                  <a:cubicBezTo>
                    <a:pt x="869" y="654"/>
                    <a:pt x="869" y="654"/>
                    <a:pt x="869" y="654"/>
                  </a:cubicBezTo>
                  <a:lnTo>
                    <a:pt x="869" y="0"/>
                  </a:lnTo>
                  <a:close/>
                  <a:moveTo>
                    <a:pt x="798" y="547"/>
                  </a:moveTo>
                  <a:cubicBezTo>
                    <a:pt x="782" y="611"/>
                    <a:pt x="750" y="667"/>
                    <a:pt x="690" y="667"/>
                  </a:cubicBezTo>
                  <a:cubicBezTo>
                    <a:pt x="632" y="667"/>
                    <a:pt x="608" y="623"/>
                    <a:pt x="608" y="531"/>
                  </a:cubicBezTo>
                  <a:cubicBezTo>
                    <a:pt x="608" y="420"/>
                    <a:pt x="608" y="420"/>
                    <a:pt x="608" y="420"/>
                  </a:cubicBezTo>
                  <a:cubicBezTo>
                    <a:pt x="608" y="333"/>
                    <a:pt x="635" y="288"/>
                    <a:pt x="689" y="288"/>
                  </a:cubicBezTo>
                  <a:cubicBezTo>
                    <a:pt x="741" y="288"/>
                    <a:pt x="781" y="345"/>
                    <a:pt x="798" y="416"/>
                  </a:cubicBezTo>
                  <a:lnTo>
                    <a:pt x="798" y="547"/>
                  </a:lnTo>
                  <a:close/>
                  <a:moveTo>
                    <a:pt x="1389" y="278"/>
                  </a:moveTo>
                  <a:cubicBezTo>
                    <a:pt x="1516" y="278"/>
                    <a:pt x="1516" y="278"/>
                    <a:pt x="1516" y="278"/>
                  </a:cubicBezTo>
                  <a:cubicBezTo>
                    <a:pt x="1516" y="299"/>
                    <a:pt x="1516" y="299"/>
                    <a:pt x="1516" y="299"/>
                  </a:cubicBezTo>
                  <a:cubicBezTo>
                    <a:pt x="1475" y="299"/>
                    <a:pt x="1466" y="313"/>
                    <a:pt x="1448" y="364"/>
                  </a:cubicBezTo>
                  <a:cubicBezTo>
                    <a:pt x="1435" y="402"/>
                    <a:pt x="1332" y="694"/>
                    <a:pt x="1332" y="694"/>
                  </a:cubicBezTo>
                  <a:cubicBezTo>
                    <a:pt x="1323" y="694"/>
                    <a:pt x="1323" y="694"/>
                    <a:pt x="1323" y="694"/>
                  </a:cubicBezTo>
                  <a:cubicBezTo>
                    <a:pt x="1226" y="430"/>
                    <a:pt x="1226" y="430"/>
                    <a:pt x="1226" y="430"/>
                  </a:cubicBezTo>
                  <a:cubicBezTo>
                    <a:pt x="1132" y="694"/>
                    <a:pt x="1132" y="694"/>
                    <a:pt x="1132" y="694"/>
                  </a:cubicBezTo>
                  <a:cubicBezTo>
                    <a:pt x="1123" y="694"/>
                    <a:pt x="1123" y="694"/>
                    <a:pt x="1123" y="694"/>
                  </a:cubicBezTo>
                  <a:cubicBezTo>
                    <a:pt x="979" y="299"/>
                    <a:pt x="979" y="299"/>
                    <a:pt x="979" y="299"/>
                  </a:cubicBezTo>
                  <a:cubicBezTo>
                    <a:pt x="933" y="299"/>
                    <a:pt x="933" y="299"/>
                    <a:pt x="933" y="299"/>
                  </a:cubicBezTo>
                  <a:cubicBezTo>
                    <a:pt x="933" y="278"/>
                    <a:pt x="933" y="278"/>
                    <a:pt x="933" y="278"/>
                  </a:cubicBezTo>
                  <a:cubicBezTo>
                    <a:pt x="1102" y="278"/>
                    <a:pt x="1102" y="278"/>
                    <a:pt x="1102" y="278"/>
                  </a:cubicBezTo>
                  <a:cubicBezTo>
                    <a:pt x="1102" y="299"/>
                    <a:pt x="1102" y="299"/>
                    <a:pt x="1102" y="299"/>
                  </a:cubicBezTo>
                  <a:cubicBezTo>
                    <a:pt x="1061" y="299"/>
                    <a:pt x="1061" y="299"/>
                    <a:pt x="1061" y="299"/>
                  </a:cubicBezTo>
                  <a:cubicBezTo>
                    <a:pt x="1157" y="562"/>
                    <a:pt x="1157" y="562"/>
                    <a:pt x="1157" y="562"/>
                  </a:cubicBezTo>
                  <a:cubicBezTo>
                    <a:pt x="1215" y="399"/>
                    <a:pt x="1215" y="399"/>
                    <a:pt x="1215" y="399"/>
                  </a:cubicBezTo>
                  <a:cubicBezTo>
                    <a:pt x="1178" y="299"/>
                    <a:pt x="1178" y="299"/>
                    <a:pt x="1178" y="299"/>
                  </a:cubicBezTo>
                  <a:cubicBezTo>
                    <a:pt x="1130" y="299"/>
                    <a:pt x="1130" y="299"/>
                    <a:pt x="1130" y="299"/>
                  </a:cubicBezTo>
                  <a:cubicBezTo>
                    <a:pt x="1130" y="278"/>
                    <a:pt x="1130" y="278"/>
                    <a:pt x="1130" y="278"/>
                  </a:cubicBezTo>
                  <a:cubicBezTo>
                    <a:pt x="1315" y="278"/>
                    <a:pt x="1315" y="278"/>
                    <a:pt x="1315" y="278"/>
                  </a:cubicBezTo>
                  <a:cubicBezTo>
                    <a:pt x="1315" y="299"/>
                    <a:pt x="1315" y="299"/>
                    <a:pt x="1315" y="299"/>
                  </a:cubicBezTo>
                  <a:cubicBezTo>
                    <a:pt x="1260" y="299"/>
                    <a:pt x="1260" y="299"/>
                    <a:pt x="1260" y="299"/>
                  </a:cubicBezTo>
                  <a:cubicBezTo>
                    <a:pt x="1356" y="562"/>
                    <a:pt x="1356" y="562"/>
                    <a:pt x="1356" y="562"/>
                  </a:cubicBezTo>
                  <a:cubicBezTo>
                    <a:pt x="1423" y="369"/>
                    <a:pt x="1423" y="369"/>
                    <a:pt x="1423" y="369"/>
                  </a:cubicBezTo>
                  <a:cubicBezTo>
                    <a:pt x="1431" y="346"/>
                    <a:pt x="1434" y="336"/>
                    <a:pt x="1434" y="324"/>
                  </a:cubicBezTo>
                  <a:cubicBezTo>
                    <a:pt x="1434" y="307"/>
                    <a:pt x="1426" y="299"/>
                    <a:pt x="1403" y="299"/>
                  </a:cubicBezTo>
                  <a:cubicBezTo>
                    <a:pt x="1389" y="299"/>
                    <a:pt x="1389" y="299"/>
                    <a:pt x="1389" y="299"/>
                  </a:cubicBezTo>
                  <a:lnTo>
                    <a:pt x="1389" y="278"/>
                  </a:lnTo>
                  <a:close/>
                  <a:moveTo>
                    <a:pt x="441" y="481"/>
                  </a:moveTo>
                  <a:cubicBezTo>
                    <a:pt x="462" y="481"/>
                    <a:pt x="462" y="481"/>
                    <a:pt x="462" y="481"/>
                  </a:cubicBezTo>
                  <a:cubicBezTo>
                    <a:pt x="445" y="676"/>
                    <a:pt x="445" y="676"/>
                    <a:pt x="445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64" y="654"/>
                    <a:pt x="64" y="654"/>
                    <a:pt x="64" y="654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29" y="13"/>
                    <a:pt x="429" y="13"/>
                    <a:pt x="429" y="13"/>
                  </a:cubicBezTo>
                  <a:cubicBezTo>
                    <a:pt x="440" y="164"/>
                    <a:pt x="440" y="164"/>
                    <a:pt x="440" y="164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59"/>
                    <a:pt x="416" y="144"/>
                  </a:cubicBezTo>
                  <a:cubicBezTo>
                    <a:pt x="404" y="63"/>
                    <a:pt x="354" y="35"/>
                    <a:pt x="292" y="35"/>
                  </a:cubicBezTo>
                  <a:cubicBezTo>
                    <a:pt x="151" y="35"/>
                    <a:pt x="151" y="35"/>
                    <a:pt x="151" y="35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213" y="325"/>
                    <a:pt x="213" y="325"/>
                    <a:pt x="213" y="325"/>
                  </a:cubicBezTo>
                  <a:cubicBezTo>
                    <a:pt x="295" y="325"/>
                    <a:pt x="313" y="273"/>
                    <a:pt x="313" y="216"/>
                  </a:cubicBezTo>
                  <a:cubicBezTo>
                    <a:pt x="334" y="216"/>
                    <a:pt x="334" y="216"/>
                    <a:pt x="334" y="216"/>
                  </a:cubicBezTo>
                  <a:cubicBezTo>
                    <a:pt x="334" y="450"/>
                    <a:pt x="334" y="450"/>
                    <a:pt x="334" y="450"/>
                  </a:cubicBezTo>
                  <a:cubicBezTo>
                    <a:pt x="313" y="450"/>
                    <a:pt x="313" y="450"/>
                    <a:pt x="313" y="450"/>
                  </a:cubicBezTo>
                  <a:cubicBezTo>
                    <a:pt x="313" y="383"/>
                    <a:pt x="298" y="346"/>
                    <a:pt x="212" y="346"/>
                  </a:cubicBezTo>
                  <a:cubicBezTo>
                    <a:pt x="151" y="346"/>
                    <a:pt x="151" y="346"/>
                    <a:pt x="151" y="346"/>
                  </a:cubicBezTo>
                  <a:cubicBezTo>
                    <a:pt x="151" y="654"/>
                    <a:pt x="151" y="654"/>
                    <a:pt x="151" y="654"/>
                  </a:cubicBezTo>
                  <a:cubicBezTo>
                    <a:pt x="151" y="654"/>
                    <a:pt x="241" y="654"/>
                    <a:pt x="293" y="654"/>
                  </a:cubicBezTo>
                  <a:cubicBezTo>
                    <a:pt x="374" y="654"/>
                    <a:pt x="425" y="597"/>
                    <a:pt x="438" y="500"/>
                  </a:cubicBezTo>
                  <a:cubicBezTo>
                    <a:pt x="441" y="481"/>
                    <a:pt x="441" y="481"/>
                    <a:pt x="441" y="481"/>
                  </a:cubicBezTo>
                  <a:close/>
                  <a:moveTo>
                    <a:pt x="2582" y="0"/>
                  </a:moveTo>
                  <a:cubicBezTo>
                    <a:pt x="2565" y="8"/>
                    <a:pt x="2539" y="13"/>
                    <a:pt x="2503" y="13"/>
                  </a:cubicBezTo>
                  <a:cubicBezTo>
                    <a:pt x="2442" y="13"/>
                    <a:pt x="2442" y="13"/>
                    <a:pt x="2442" y="13"/>
                  </a:cubicBezTo>
                  <a:cubicBezTo>
                    <a:pt x="2442" y="35"/>
                    <a:pt x="2442" y="35"/>
                    <a:pt x="2442" y="35"/>
                  </a:cubicBezTo>
                  <a:cubicBezTo>
                    <a:pt x="2511" y="35"/>
                    <a:pt x="2511" y="35"/>
                    <a:pt x="2511" y="35"/>
                  </a:cubicBezTo>
                  <a:cubicBezTo>
                    <a:pt x="2511" y="349"/>
                    <a:pt x="2511" y="349"/>
                    <a:pt x="2511" y="349"/>
                  </a:cubicBezTo>
                  <a:cubicBezTo>
                    <a:pt x="2509" y="349"/>
                    <a:pt x="2509" y="349"/>
                    <a:pt x="2509" y="349"/>
                  </a:cubicBezTo>
                  <a:cubicBezTo>
                    <a:pt x="2484" y="293"/>
                    <a:pt x="2442" y="266"/>
                    <a:pt x="2397" y="266"/>
                  </a:cubicBezTo>
                  <a:cubicBezTo>
                    <a:pt x="2317" y="266"/>
                    <a:pt x="2239" y="347"/>
                    <a:pt x="2239" y="475"/>
                  </a:cubicBezTo>
                  <a:cubicBezTo>
                    <a:pt x="2239" y="604"/>
                    <a:pt x="2311" y="688"/>
                    <a:pt x="2405" y="688"/>
                  </a:cubicBezTo>
                  <a:cubicBezTo>
                    <a:pt x="2448" y="688"/>
                    <a:pt x="2483" y="664"/>
                    <a:pt x="2509" y="612"/>
                  </a:cubicBezTo>
                  <a:cubicBezTo>
                    <a:pt x="2511" y="612"/>
                    <a:pt x="2511" y="612"/>
                    <a:pt x="2511" y="612"/>
                  </a:cubicBezTo>
                  <a:cubicBezTo>
                    <a:pt x="2511" y="676"/>
                    <a:pt x="2511" y="676"/>
                    <a:pt x="2511" y="676"/>
                  </a:cubicBezTo>
                  <a:cubicBezTo>
                    <a:pt x="2641" y="676"/>
                    <a:pt x="2641" y="676"/>
                    <a:pt x="2641" y="676"/>
                  </a:cubicBezTo>
                  <a:cubicBezTo>
                    <a:pt x="2641" y="654"/>
                    <a:pt x="2641" y="654"/>
                    <a:pt x="2641" y="654"/>
                  </a:cubicBezTo>
                  <a:cubicBezTo>
                    <a:pt x="2582" y="654"/>
                    <a:pt x="2582" y="654"/>
                    <a:pt x="2582" y="654"/>
                  </a:cubicBezTo>
                  <a:lnTo>
                    <a:pt x="2582" y="0"/>
                  </a:lnTo>
                  <a:close/>
                  <a:moveTo>
                    <a:pt x="2511" y="547"/>
                  </a:moveTo>
                  <a:cubicBezTo>
                    <a:pt x="2495" y="611"/>
                    <a:pt x="2463" y="667"/>
                    <a:pt x="2403" y="667"/>
                  </a:cubicBezTo>
                  <a:cubicBezTo>
                    <a:pt x="2345" y="667"/>
                    <a:pt x="2320" y="623"/>
                    <a:pt x="2320" y="531"/>
                  </a:cubicBezTo>
                  <a:cubicBezTo>
                    <a:pt x="2320" y="420"/>
                    <a:pt x="2320" y="420"/>
                    <a:pt x="2320" y="420"/>
                  </a:cubicBezTo>
                  <a:cubicBezTo>
                    <a:pt x="2320" y="333"/>
                    <a:pt x="2348" y="288"/>
                    <a:pt x="2402" y="288"/>
                  </a:cubicBezTo>
                  <a:cubicBezTo>
                    <a:pt x="2454" y="288"/>
                    <a:pt x="2494" y="345"/>
                    <a:pt x="2511" y="416"/>
                  </a:cubicBezTo>
                  <a:lnTo>
                    <a:pt x="2511" y="547"/>
                  </a:lnTo>
                  <a:close/>
                  <a:moveTo>
                    <a:pt x="2938" y="548"/>
                  </a:moveTo>
                  <a:cubicBezTo>
                    <a:pt x="2938" y="634"/>
                    <a:pt x="2892" y="690"/>
                    <a:pt x="2823" y="690"/>
                  </a:cubicBezTo>
                  <a:cubicBezTo>
                    <a:pt x="2759" y="690"/>
                    <a:pt x="2735" y="654"/>
                    <a:pt x="2724" y="654"/>
                  </a:cubicBezTo>
                  <a:cubicBezTo>
                    <a:pt x="2713" y="654"/>
                    <a:pt x="2709" y="660"/>
                    <a:pt x="2709" y="680"/>
                  </a:cubicBezTo>
                  <a:cubicBezTo>
                    <a:pt x="2687" y="680"/>
                    <a:pt x="2687" y="680"/>
                    <a:pt x="2687" y="680"/>
                  </a:cubicBezTo>
                  <a:cubicBezTo>
                    <a:pt x="2687" y="540"/>
                    <a:pt x="2687" y="540"/>
                    <a:pt x="2687" y="540"/>
                  </a:cubicBezTo>
                  <a:cubicBezTo>
                    <a:pt x="2703" y="540"/>
                    <a:pt x="2703" y="540"/>
                    <a:pt x="2703" y="540"/>
                  </a:cubicBezTo>
                  <a:cubicBezTo>
                    <a:pt x="2712" y="620"/>
                    <a:pt x="2768" y="669"/>
                    <a:pt x="2817" y="669"/>
                  </a:cubicBezTo>
                  <a:cubicBezTo>
                    <a:pt x="2871" y="669"/>
                    <a:pt x="2903" y="641"/>
                    <a:pt x="2903" y="580"/>
                  </a:cubicBezTo>
                  <a:cubicBezTo>
                    <a:pt x="2903" y="532"/>
                    <a:pt x="2868" y="507"/>
                    <a:pt x="2810" y="504"/>
                  </a:cubicBezTo>
                  <a:cubicBezTo>
                    <a:pt x="2736" y="499"/>
                    <a:pt x="2693" y="460"/>
                    <a:pt x="2693" y="389"/>
                  </a:cubicBezTo>
                  <a:cubicBezTo>
                    <a:pt x="2693" y="319"/>
                    <a:pt x="2738" y="267"/>
                    <a:pt x="2798" y="267"/>
                  </a:cubicBezTo>
                  <a:cubicBezTo>
                    <a:pt x="2850" y="267"/>
                    <a:pt x="2872" y="293"/>
                    <a:pt x="2882" y="293"/>
                  </a:cubicBezTo>
                  <a:cubicBezTo>
                    <a:pt x="2889" y="293"/>
                    <a:pt x="2892" y="287"/>
                    <a:pt x="2892" y="276"/>
                  </a:cubicBezTo>
                  <a:cubicBezTo>
                    <a:pt x="2892" y="273"/>
                    <a:pt x="2892" y="270"/>
                    <a:pt x="2890" y="266"/>
                  </a:cubicBezTo>
                  <a:cubicBezTo>
                    <a:pt x="2912" y="266"/>
                    <a:pt x="2912" y="266"/>
                    <a:pt x="2912" y="266"/>
                  </a:cubicBezTo>
                  <a:cubicBezTo>
                    <a:pt x="2912" y="384"/>
                    <a:pt x="2912" y="384"/>
                    <a:pt x="2912" y="384"/>
                  </a:cubicBezTo>
                  <a:cubicBezTo>
                    <a:pt x="2895" y="384"/>
                    <a:pt x="2895" y="384"/>
                    <a:pt x="2895" y="384"/>
                  </a:cubicBezTo>
                  <a:cubicBezTo>
                    <a:pt x="2882" y="317"/>
                    <a:pt x="2851" y="288"/>
                    <a:pt x="2799" y="288"/>
                  </a:cubicBezTo>
                  <a:cubicBezTo>
                    <a:pt x="2755" y="288"/>
                    <a:pt x="2725" y="322"/>
                    <a:pt x="2725" y="357"/>
                  </a:cubicBezTo>
                  <a:cubicBezTo>
                    <a:pt x="2725" y="372"/>
                    <a:pt x="2729" y="388"/>
                    <a:pt x="2739" y="400"/>
                  </a:cubicBezTo>
                  <a:cubicBezTo>
                    <a:pt x="2761" y="425"/>
                    <a:pt x="2798" y="422"/>
                    <a:pt x="2842" y="429"/>
                  </a:cubicBezTo>
                  <a:cubicBezTo>
                    <a:pt x="2904" y="439"/>
                    <a:pt x="2938" y="482"/>
                    <a:pt x="2938" y="548"/>
                  </a:cubicBezTo>
                  <a:close/>
                  <a:moveTo>
                    <a:pt x="1838" y="654"/>
                  </a:moveTo>
                  <a:cubicBezTo>
                    <a:pt x="1821" y="654"/>
                    <a:pt x="1817" y="633"/>
                    <a:pt x="1817" y="600"/>
                  </a:cubicBezTo>
                  <a:cubicBezTo>
                    <a:pt x="1817" y="600"/>
                    <a:pt x="1817" y="484"/>
                    <a:pt x="1817" y="394"/>
                  </a:cubicBezTo>
                  <a:cubicBezTo>
                    <a:pt x="1817" y="304"/>
                    <a:pt x="1761" y="266"/>
                    <a:pt x="1682" y="266"/>
                  </a:cubicBezTo>
                  <a:cubicBezTo>
                    <a:pt x="1601" y="266"/>
                    <a:pt x="1555" y="312"/>
                    <a:pt x="1555" y="372"/>
                  </a:cubicBezTo>
                  <a:cubicBezTo>
                    <a:pt x="1555" y="395"/>
                    <a:pt x="1572" y="416"/>
                    <a:pt x="1593" y="416"/>
                  </a:cubicBezTo>
                  <a:cubicBezTo>
                    <a:pt x="1614" y="416"/>
                    <a:pt x="1630" y="397"/>
                    <a:pt x="1631" y="374"/>
                  </a:cubicBezTo>
                  <a:cubicBezTo>
                    <a:pt x="1631" y="337"/>
                    <a:pt x="1608" y="346"/>
                    <a:pt x="1608" y="321"/>
                  </a:cubicBezTo>
                  <a:cubicBezTo>
                    <a:pt x="1608" y="302"/>
                    <a:pt x="1638" y="287"/>
                    <a:pt x="1680" y="287"/>
                  </a:cubicBezTo>
                  <a:cubicBezTo>
                    <a:pt x="1728" y="287"/>
                    <a:pt x="1746" y="310"/>
                    <a:pt x="1746" y="359"/>
                  </a:cubicBezTo>
                  <a:cubicBezTo>
                    <a:pt x="1746" y="452"/>
                    <a:pt x="1746" y="452"/>
                    <a:pt x="1746" y="452"/>
                  </a:cubicBezTo>
                  <a:cubicBezTo>
                    <a:pt x="1734" y="452"/>
                    <a:pt x="1734" y="452"/>
                    <a:pt x="1734" y="452"/>
                  </a:cubicBezTo>
                  <a:cubicBezTo>
                    <a:pt x="1596" y="452"/>
                    <a:pt x="1530" y="498"/>
                    <a:pt x="1530" y="585"/>
                  </a:cubicBezTo>
                  <a:cubicBezTo>
                    <a:pt x="1530" y="650"/>
                    <a:pt x="1584" y="689"/>
                    <a:pt x="1639" y="689"/>
                  </a:cubicBezTo>
                  <a:cubicBezTo>
                    <a:pt x="1697" y="689"/>
                    <a:pt x="1730" y="663"/>
                    <a:pt x="1749" y="623"/>
                  </a:cubicBezTo>
                  <a:cubicBezTo>
                    <a:pt x="1753" y="658"/>
                    <a:pt x="1777" y="686"/>
                    <a:pt x="1813" y="686"/>
                  </a:cubicBezTo>
                  <a:cubicBezTo>
                    <a:pt x="1845" y="686"/>
                    <a:pt x="1867" y="669"/>
                    <a:pt x="1891" y="634"/>
                  </a:cubicBezTo>
                  <a:cubicBezTo>
                    <a:pt x="1874" y="622"/>
                    <a:pt x="1874" y="622"/>
                    <a:pt x="1874" y="622"/>
                  </a:cubicBezTo>
                  <a:cubicBezTo>
                    <a:pt x="1861" y="639"/>
                    <a:pt x="1849" y="654"/>
                    <a:pt x="1838" y="654"/>
                  </a:cubicBezTo>
                  <a:close/>
                  <a:moveTo>
                    <a:pt x="1746" y="576"/>
                  </a:moveTo>
                  <a:cubicBezTo>
                    <a:pt x="1730" y="628"/>
                    <a:pt x="1702" y="664"/>
                    <a:pt x="1664" y="664"/>
                  </a:cubicBezTo>
                  <a:cubicBezTo>
                    <a:pt x="1627" y="664"/>
                    <a:pt x="1604" y="634"/>
                    <a:pt x="1604" y="578"/>
                  </a:cubicBezTo>
                  <a:cubicBezTo>
                    <a:pt x="1604" y="506"/>
                    <a:pt x="1637" y="474"/>
                    <a:pt x="1720" y="474"/>
                  </a:cubicBezTo>
                  <a:cubicBezTo>
                    <a:pt x="1728" y="474"/>
                    <a:pt x="1746" y="474"/>
                    <a:pt x="1746" y="474"/>
                  </a:cubicBezTo>
                  <a:lnTo>
                    <a:pt x="1746" y="576"/>
                  </a:lnTo>
                  <a:close/>
                  <a:moveTo>
                    <a:pt x="2205" y="329"/>
                  </a:moveTo>
                  <a:cubicBezTo>
                    <a:pt x="2205" y="353"/>
                    <a:pt x="2188" y="372"/>
                    <a:pt x="2167" y="372"/>
                  </a:cubicBezTo>
                  <a:cubicBezTo>
                    <a:pt x="2146" y="372"/>
                    <a:pt x="2129" y="353"/>
                    <a:pt x="2129" y="330"/>
                  </a:cubicBezTo>
                  <a:cubicBezTo>
                    <a:pt x="2129" y="304"/>
                    <a:pt x="2143" y="294"/>
                    <a:pt x="2153" y="291"/>
                  </a:cubicBezTo>
                  <a:cubicBezTo>
                    <a:pt x="2153" y="291"/>
                    <a:pt x="2149" y="287"/>
                    <a:pt x="2143" y="287"/>
                  </a:cubicBezTo>
                  <a:cubicBezTo>
                    <a:pt x="2101" y="287"/>
                    <a:pt x="2045" y="379"/>
                    <a:pt x="2045" y="478"/>
                  </a:cubicBezTo>
                  <a:cubicBezTo>
                    <a:pt x="2045" y="654"/>
                    <a:pt x="2045" y="654"/>
                    <a:pt x="2045" y="654"/>
                  </a:cubicBezTo>
                  <a:cubicBezTo>
                    <a:pt x="2102" y="654"/>
                    <a:pt x="2102" y="654"/>
                    <a:pt x="2102" y="654"/>
                  </a:cubicBezTo>
                  <a:cubicBezTo>
                    <a:pt x="2102" y="676"/>
                    <a:pt x="2102" y="676"/>
                    <a:pt x="2102" y="676"/>
                  </a:cubicBezTo>
                  <a:cubicBezTo>
                    <a:pt x="1917" y="676"/>
                    <a:pt x="1917" y="676"/>
                    <a:pt x="1917" y="676"/>
                  </a:cubicBezTo>
                  <a:cubicBezTo>
                    <a:pt x="1917" y="654"/>
                    <a:pt x="1917" y="654"/>
                    <a:pt x="1917" y="654"/>
                  </a:cubicBezTo>
                  <a:cubicBezTo>
                    <a:pt x="1974" y="654"/>
                    <a:pt x="1974" y="654"/>
                    <a:pt x="1974" y="654"/>
                  </a:cubicBezTo>
                  <a:cubicBezTo>
                    <a:pt x="1974" y="299"/>
                    <a:pt x="1974" y="299"/>
                    <a:pt x="1974" y="299"/>
                  </a:cubicBezTo>
                  <a:cubicBezTo>
                    <a:pt x="1917" y="299"/>
                    <a:pt x="1917" y="299"/>
                    <a:pt x="1917" y="299"/>
                  </a:cubicBezTo>
                  <a:cubicBezTo>
                    <a:pt x="1917" y="278"/>
                    <a:pt x="1917" y="278"/>
                    <a:pt x="1917" y="278"/>
                  </a:cubicBezTo>
                  <a:cubicBezTo>
                    <a:pt x="1966" y="278"/>
                    <a:pt x="1966" y="278"/>
                    <a:pt x="1966" y="278"/>
                  </a:cubicBezTo>
                  <a:cubicBezTo>
                    <a:pt x="2002" y="278"/>
                    <a:pt x="2028" y="273"/>
                    <a:pt x="2045" y="264"/>
                  </a:cubicBezTo>
                  <a:cubicBezTo>
                    <a:pt x="2045" y="366"/>
                    <a:pt x="2045" y="366"/>
                    <a:pt x="2045" y="366"/>
                  </a:cubicBezTo>
                  <a:cubicBezTo>
                    <a:pt x="2046" y="366"/>
                    <a:pt x="2046" y="366"/>
                    <a:pt x="2046" y="366"/>
                  </a:cubicBezTo>
                  <a:cubicBezTo>
                    <a:pt x="2070" y="307"/>
                    <a:pt x="2102" y="266"/>
                    <a:pt x="2150" y="266"/>
                  </a:cubicBezTo>
                  <a:cubicBezTo>
                    <a:pt x="2179" y="266"/>
                    <a:pt x="2205" y="290"/>
                    <a:pt x="2205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02476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10"/>
          </p:nvPr>
        </p:nvSpPr>
        <p:spPr bwMode="gray">
          <a:xfrm>
            <a:off x="640080" y="0"/>
            <a:ext cx="8503920" cy="362102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914400" y="396874"/>
            <a:ext cx="3840480" cy="15544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914400" y="2194560"/>
            <a:ext cx="384048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5" name="Group 14"/>
          <p:cNvGrpSpPr/>
          <p:nvPr userDrawn="1"/>
        </p:nvGrpSpPr>
        <p:grpSpPr bwMode="gray"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1" name="Rectangle 10"/>
            <p:cNvSpPr/>
            <p:nvPr userDrawn="1"/>
          </p:nvSpPr>
          <p:spPr bwMode="gray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2" title="Edwards"/>
            <p:cNvPicPr preferRelativeResize="0"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470267" y="3273658"/>
              <a:ext cx="1344168" cy="164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194368" y="3622675"/>
              <a:ext cx="444500" cy="44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729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93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88720"/>
            <a:ext cx="393192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63440" y="1188720"/>
            <a:ext cx="393192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18872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548640" y="1737360"/>
            <a:ext cx="3931920" cy="292608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63440" y="118872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63440" y="1737360"/>
            <a:ext cx="3931920" cy="292608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nchmar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096CB32-E5DE-52A0-FC14-A26EE2687C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1225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21FEB-D8BD-8E67-4A01-4DECCF087123}"/>
              </a:ext>
            </a:extLst>
          </p:cNvPr>
          <p:cNvSpPr/>
          <p:nvPr userDrawn="1"/>
        </p:nvSpPr>
        <p:spPr>
          <a:xfrm>
            <a:off x="164034" y="226855"/>
            <a:ext cx="216384" cy="209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5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345383-8FA7-22B4-EE53-CC08CE76161F}"/>
              </a:ext>
            </a:extLst>
          </p:cNvPr>
          <p:cNvSpPr/>
          <p:nvPr userDrawn="1"/>
        </p:nvSpPr>
        <p:spPr>
          <a:xfrm>
            <a:off x="0" y="0"/>
            <a:ext cx="9144000" cy="3904389"/>
          </a:xfrm>
          <a:prstGeom prst="rect">
            <a:avLst/>
          </a:prstGeom>
          <a:solidFill>
            <a:schemeClr val="accent6">
              <a:lumMod val="20000"/>
              <a:lumOff val="80000"/>
              <a:alpha val="300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3B1920-FEB2-B245-3AB3-C718FB3AA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5" name="Freeform 9" title="Edwards Lifesciences">
            <a:extLst>
              <a:ext uri="{FF2B5EF4-FFF2-40B4-BE49-F238E27FC236}">
                <a16:creationId xmlns:a16="http://schemas.microsoft.com/office/drawing/2014/main" id="{088F2D75-079E-905B-F9AF-0CD1CAFB75FD}"/>
              </a:ext>
            </a:extLst>
          </p:cNvPr>
          <p:cNvSpPr>
            <a:spLocks noEditPoints="1"/>
          </p:cNvSpPr>
          <p:nvPr userDrawn="1"/>
        </p:nvSpPr>
        <p:spPr bwMode="gray">
          <a:xfrm>
            <a:off x="7633335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E8FD9F9-ED2A-768C-3025-BB25084DC3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400" userDrawn="1">
          <p15:clr>
            <a:srgbClr val="FBAE40"/>
          </p15:clr>
        </p15:guide>
        <p15:guide id="3" pos="542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2532B-7900-E790-9C78-0BE2AA418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66" b="12320"/>
          <a:stretch/>
        </p:blipFill>
        <p:spPr>
          <a:xfrm>
            <a:off x="0" y="0"/>
            <a:ext cx="9144000" cy="389515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28E958-ADB4-A882-2954-777D7FEA08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1557" y="1516"/>
            <a:ext cx="3057421" cy="2663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B1920-FEB2-B245-3AB3-C718FB3AA0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5" name="Freeform 9" title="Edwards Lifesciences">
            <a:extLst>
              <a:ext uri="{FF2B5EF4-FFF2-40B4-BE49-F238E27FC236}">
                <a16:creationId xmlns:a16="http://schemas.microsoft.com/office/drawing/2014/main" id="{088F2D75-079E-905B-F9AF-0CD1CAFB75FD}"/>
              </a:ext>
            </a:extLst>
          </p:cNvPr>
          <p:cNvSpPr>
            <a:spLocks noEditPoints="1"/>
          </p:cNvSpPr>
          <p:nvPr userDrawn="1"/>
        </p:nvSpPr>
        <p:spPr bwMode="gray">
          <a:xfrm>
            <a:off x="7633335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3510B1D-6928-4B86-603E-790EFE3833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10033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1096853"/>
            <a:ext cx="3749040" cy="1600627"/>
          </a:xfrm>
        </p:spPr>
        <p:txBody>
          <a:bodyPr anchor="b" anchorCtr="0">
            <a:normAutofit/>
          </a:bodyPr>
          <a:lstStyle>
            <a:lvl1pPr algn="l">
              <a:defRPr sz="2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2971800"/>
            <a:ext cx="3749040" cy="6858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70267" y="3273658"/>
            <a:ext cx="1344168" cy="16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397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1003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 bwMode="gray">
          <a:xfrm>
            <a:off x="548640" y="187960"/>
            <a:ext cx="2286000" cy="4572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548639" y="1008279"/>
            <a:ext cx="6400800" cy="352044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700"/>
            </a:lvl1pPr>
            <a:lvl2pPr marL="114297" indent="-114297">
              <a:lnSpc>
                <a:spcPct val="100000"/>
              </a:lnSpc>
              <a:spcBef>
                <a:spcPts val="300"/>
              </a:spcBef>
              <a:buClrTx/>
              <a:buFont typeface="+mj-lt"/>
              <a:buAutoNum type="arabicPeriod"/>
              <a:defRPr sz="700"/>
            </a:lvl2pPr>
            <a:lvl3pPr marL="114297" indent="-114297">
              <a:lnSpc>
                <a:spcPct val="100000"/>
              </a:lnSpc>
              <a:spcBef>
                <a:spcPts val="300"/>
              </a:spcBef>
              <a:defRPr sz="700"/>
            </a:lvl3pPr>
            <a:lvl4pPr marL="230182" indent="-115885">
              <a:lnSpc>
                <a:spcPct val="100000"/>
              </a:lnSpc>
              <a:spcBef>
                <a:spcPts val="300"/>
              </a:spcBef>
              <a:defRPr sz="700"/>
            </a:lvl4pPr>
            <a:lvl5pPr marL="344479" indent="-114297">
              <a:lnSpc>
                <a:spcPct val="100000"/>
              </a:lnSpc>
              <a:spcBef>
                <a:spcPts val="300"/>
              </a:spcBef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548640" y="4541355"/>
            <a:ext cx="6400800" cy="1824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 b="1"/>
              <a:t>Edwards Lifesciences</a:t>
            </a:r>
            <a:r>
              <a:rPr lang="en-US" sz="700" b="0"/>
              <a:t> • One Edwards Way,</a:t>
            </a:r>
            <a:r>
              <a:rPr lang="en-US" sz="700" b="0" baseline="0"/>
              <a:t> I</a:t>
            </a:r>
            <a:r>
              <a:rPr lang="en-US" sz="700" b="0"/>
              <a:t>rvine CA 92614 USA</a:t>
            </a:r>
            <a:r>
              <a:rPr lang="en-US" sz="700" b="0" baseline="0"/>
              <a:t> • </a:t>
            </a:r>
            <a:r>
              <a:rPr lang="en-US" sz="700" b="0" err="1"/>
              <a:t>edwards.com</a:t>
            </a:r>
            <a:endParaRPr lang="en-US" sz="700" b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3BC03E6-4C44-F3EF-7EC0-DCE553C51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0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548639" y="644533"/>
            <a:ext cx="6400800" cy="3883992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700"/>
            </a:lvl1pPr>
            <a:lvl2pPr marL="114297" indent="-114297">
              <a:lnSpc>
                <a:spcPct val="100000"/>
              </a:lnSpc>
              <a:spcBef>
                <a:spcPts val="300"/>
              </a:spcBef>
              <a:buClrTx/>
              <a:buFont typeface="+mj-lt"/>
              <a:buAutoNum type="arabicPeriod"/>
              <a:defRPr sz="700"/>
            </a:lvl2pPr>
            <a:lvl3pPr marL="114297" indent="-114297">
              <a:lnSpc>
                <a:spcPct val="100000"/>
              </a:lnSpc>
              <a:spcBef>
                <a:spcPts val="300"/>
              </a:spcBef>
              <a:defRPr sz="700"/>
            </a:lvl3pPr>
            <a:lvl4pPr marL="230182" indent="-115885">
              <a:lnSpc>
                <a:spcPct val="100000"/>
              </a:lnSpc>
              <a:spcBef>
                <a:spcPts val="300"/>
              </a:spcBef>
              <a:defRPr sz="700"/>
            </a:lvl4pPr>
            <a:lvl5pPr marL="344479" indent="-114297">
              <a:lnSpc>
                <a:spcPct val="100000"/>
              </a:lnSpc>
              <a:spcBef>
                <a:spcPts val="300"/>
              </a:spcBef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 bwMode="gray">
          <a:xfrm>
            <a:off x="548640" y="4541356"/>
            <a:ext cx="6400800" cy="1824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 b="1"/>
              <a:t>Edwards Lifesciences</a:t>
            </a:r>
            <a:r>
              <a:rPr lang="en-US" sz="700" b="0"/>
              <a:t> • One Edwards Way,</a:t>
            </a:r>
            <a:r>
              <a:rPr lang="en-US" sz="700" b="0" baseline="0"/>
              <a:t> I</a:t>
            </a:r>
            <a:r>
              <a:rPr lang="en-US" sz="700" b="0"/>
              <a:t>rvine CA 92614 USA</a:t>
            </a:r>
            <a:r>
              <a:rPr lang="en-US" sz="700" b="0" baseline="0"/>
              <a:t> • </a:t>
            </a:r>
            <a:r>
              <a:rPr lang="en-US" sz="700" b="0" err="1"/>
              <a:t>edwards.com</a:t>
            </a:r>
            <a:endParaRPr lang="en-US" sz="700" b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0D8F04F-8EB5-CE8C-247A-B4E79858B5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74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52000" cy="5148000"/>
          </a:xfrm>
          <a:prstGeom prst="rect">
            <a:avLst/>
          </a:prstGeom>
        </p:spPr>
      </p:pic>
      <p:pic>
        <p:nvPicPr>
          <p:cNvPr id="3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783971"/>
            <a:ext cx="2544849" cy="31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20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 title="life is now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15000" y="3959352"/>
            <a:ext cx="1765808" cy="819334"/>
          </a:xfrm>
          <a:prstGeom prst="rect">
            <a:avLst/>
          </a:prstGeom>
        </p:spPr>
      </p:pic>
      <p:sp>
        <p:nvSpPr>
          <p:cNvPr id="10" name="Freeform 16" title="Helping Patients is Our Life's Work, and"/>
          <p:cNvSpPr>
            <a:spLocks noChangeAspect="1" noEditPoints="1"/>
          </p:cNvSpPr>
          <p:nvPr userDrawn="1"/>
        </p:nvSpPr>
        <p:spPr bwMode="gray">
          <a:xfrm>
            <a:off x="1778147" y="3968495"/>
            <a:ext cx="4443984" cy="262666"/>
          </a:xfrm>
          <a:custGeom>
            <a:avLst/>
            <a:gdLst>
              <a:gd name="T0" fmla="*/ 11 w 2027"/>
              <a:gd name="T1" fmla="*/ 45 h 120"/>
              <a:gd name="T2" fmla="*/ 113 w 2027"/>
              <a:gd name="T3" fmla="*/ 86 h 120"/>
              <a:gd name="T4" fmla="*/ 131 w 2027"/>
              <a:gd name="T5" fmla="*/ 59 h 120"/>
              <a:gd name="T6" fmla="*/ 119 w 2027"/>
              <a:gd name="T7" fmla="*/ 52 h 120"/>
              <a:gd name="T8" fmla="*/ 188 w 2027"/>
              <a:gd name="T9" fmla="*/ 120 h 120"/>
              <a:gd name="T10" fmla="*/ 200 w 2027"/>
              <a:gd name="T11" fmla="*/ 38 h 120"/>
              <a:gd name="T12" fmla="*/ 252 w 2027"/>
              <a:gd name="T13" fmla="*/ 7 h 120"/>
              <a:gd name="T14" fmla="*/ 315 w 2027"/>
              <a:gd name="T15" fmla="*/ 92 h 120"/>
              <a:gd name="T16" fmla="*/ 289 w 2027"/>
              <a:gd name="T17" fmla="*/ 32 h 120"/>
              <a:gd name="T18" fmla="*/ 388 w 2027"/>
              <a:gd name="T19" fmla="*/ 51 h 120"/>
              <a:gd name="T20" fmla="*/ 363 w 2027"/>
              <a:gd name="T21" fmla="*/ 120 h 120"/>
              <a:gd name="T22" fmla="*/ 397 w 2027"/>
              <a:gd name="T23" fmla="*/ 32 h 120"/>
              <a:gd name="T24" fmla="*/ 368 w 2027"/>
              <a:gd name="T25" fmla="*/ 91 h 120"/>
              <a:gd name="T26" fmla="*/ 461 w 2027"/>
              <a:gd name="T27" fmla="*/ 57 h 120"/>
              <a:gd name="T28" fmla="*/ 437 w 2027"/>
              <a:gd name="T29" fmla="*/ 92 h 120"/>
              <a:gd name="T30" fmla="*/ 512 w 2027"/>
              <a:gd name="T31" fmla="*/ 93 h 120"/>
              <a:gd name="T32" fmla="*/ 503 w 2027"/>
              <a:gd name="T33" fmla="*/ 40 h 120"/>
              <a:gd name="T34" fmla="*/ 521 w 2027"/>
              <a:gd name="T35" fmla="*/ 64 h 120"/>
              <a:gd name="T36" fmla="*/ 560 w 2027"/>
              <a:gd name="T37" fmla="*/ 71 h 120"/>
              <a:gd name="T38" fmla="*/ 571 w 2027"/>
              <a:gd name="T39" fmla="*/ 32 h 120"/>
              <a:gd name="T40" fmla="*/ 577 w 2027"/>
              <a:gd name="T41" fmla="*/ 93 h 120"/>
              <a:gd name="T42" fmla="*/ 615 w 2027"/>
              <a:gd name="T43" fmla="*/ 32 h 120"/>
              <a:gd name="T44" fmla="*/ 661 w 2027"/>
              <a:gd name="T45" fmla="*/ 93 h 120"/>
              <a:gd name="T46" fmla="*/ 669 w 2027"/>
              <a:gd name="T47" fmla="*/ 52 h 120"/>
              <a:gd name="T48" fmla="*/ 734 w 2027"/>
              <a:gd name="T49" fmla="*/ 49 h 120"/>
              <a:gd name="T50" fmla="*/ 726 w 2027"/>
              <a:gd name="T51" fmla="*/ 30 h 120"/>
              <a:gd name="T52" fmla="*/ 765 w 2027"/>
              <a:gd name="T53" fmla="*/ 38 h 120"/>
              <a:gd name="T54" fmla="*/ 796 w 2027"/>
              <a:gd name="T55" fmla="*/ 32 h 120"/>
              <a:gd name="T56" fmla="*/ 824 w 2027"/>
              <a:gd name="T57" fmla="*/ 93 h 120"/>
              <a:gd name="T58" fmla="*/ 828 w 2027"/>
              <a:gd name="T59" fmla="*/ 30 h 120"/>
              <a:gd name="T60" fmla="*/ 824 w 2027"/>
              <a:gd name="T61" fmla="*/ 93 h 120"/>
              <a:gd name="T62" fmla="*/ 901 w 2027"/>
              <a:gd name="T63" fmla="*/ 32 h 120"/>
              <a:gd name="T64" fmla="*/ 937 w 2027"/>
              <a:gd name="T65" fmla="*/ 69 h 120"/>
              <a:gd name="T66" fmla="*/ 934 w 2027"/>
              <a:gd name="T67" fmla="*/ 54 h 120"/>
              <a:gd name="T68" fmla="*/ 1032 w 2027"/>
              <a:gd name="T69" fmla="*/ 94 h 120"/>
              <a:gd name="T70" fmla="*/ 1106 w 2027"/>
              <a:gd name="T71" fmla="*/ 94 h 120"/>
              <a:gd name="T72" fmla="*/ 1124 w 2027"/>
              <a:gd name="T73" fmla="*/ 83 h 120"/>
              <a:gd name="T74" fmla="*/ 1166 w 2027"/>
              <a:gd name="T75" fmla="*/ 92 h 120"/>
              <a:gd name="T76" fmla="*/ 1227 w 2027"/>
              <a:gd name="T77" fmla="*/ 92 h 120"/>
              <a:gd name="T78" fmla="*/ 1280 w 2027"/>
              <a:gd name="T79" fmla="*/ 14 h 120"/>
              <a:gd name="T80" fmla="*/ 1281 w 2027"/>
              <a:gd name="T81" fmla="*/ 92 h 120"/>
              <a:gd name="T82" fmla="*/ 1325 w 2027"/>
              <a:gd name="T83" fmla="*/ 38 h 120"/>
              <a:gd name="T84" fmla="*/ 1315 w 2027"/>
              <a:gd name="T85" fmla="*/ 13 h 120"/>
              <a:gd name="T86" fmla="*/ 1393 w 2027"/>
              <a:gd name="T87" fmla="*/ 90 h 120"/>
              <a:gd name="T88" fmla="*/ 1356 w 2027"/>
              <a:gd name="T89" fmla="*/ 60 h 120"/>
              <a:gd name="T90" fmla="*/ 1410 w 2027"/>
              <a:gd name="T91" fmla="*/ 34 h 120"/>
              <a:gd name="T92" fmla="*/ 1425 w 2027"/>
              <a:gd name="T93" fmla="*/ 90 h 120"/>
              <a:gd name="T94" fmla="*/ 1464 w 2027"/>
              <a:gd name="T95" fmla="*/ 34 h 120"/>
              <a:gd name="T96" fmla="*/ 1587 w 2027"/>
              <a:gd name="T97" fmla="*/ 93 h 120"/>
              <a:gd name="T98" fmla="*/ 1512 w 2027"/>
              <a:gd name="T99" fmla="*/ 8 h 120"/>
              <a:gd name="T100" fmla="*/ 1584 w 2027"/>
              <a:gd name="T101" fmla="*/ 72 h 120"/>
              <a:gd name="T102" fmla="*/ 1643 w 2027"/>
              <a:gd name="T103" fmla="*/ 94 h 120"/>
              <a:gd name="T104" fmla="*/ 1700 w 2027"/>
              <a:gd name="T105" fmla="*/ 42 h 120"/>
              <a:gd name="T106" fmla="*/ 1719 w 2027"/>
              <a:gd name="T107" fmla="*/ 42 h 120"/>
              <a:gd name="T108" fmla="*/ 1770 w 2027"/>
              <a:gd name="T109" fmla="*/ 32 h 120"/>
              <a:gd name="T110" fmla="*/ 1794 w 2027"/>
              <a:gd name="T111" fmla="*/ 89 h 120"/>
              <a:gd name="T112" fmla="*/ 1844 w 2027"/>
              <a:gd name="T113" fmla="*/ 76 h 120"/>
              <a:gd name="T114" fmla="*/ 1850 w 2027"/>
              <a:gd name="T115" fmla="*/ 33 h 120"/>
              <a:gd name="T116" fmla="*/ 1861 w 2027"/>
              <a:gd name="T117" fmla="*/ 66 h 120"/>
              <a:gd name="T118" fmla="*/ 1931 w 2027"/>
              <a:gd name="T119" fmla="*/ 38 h 120"/>
              <a:gd name="T120" fmla="*/ 1956 w 2027"/>
              <a:gd name="T121" fmla="*/ 44 h 120"/>
              <a:gd name="T122" fmla="*/ 2002 w 2027"/>
              <a:gd name="T123" fmla="*/ 31 h 120"/>
              <a:gd name="T124" fmla="*/ 1985 w 2027"/>
              <a:gd name="T12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27" h="120">
                <a:moveTo>
                  <a:pt x="52" y="92"/>
                </a:moveTo>
                <a:cubicBezTo>
                  <a:pt x="52" y="52"/>
                  <a:pt x="52" y="52"/>
                  <a:pt x="52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1" y="92"/>
                  <a:pt x="11" y="92"/>
                  <a:pt x="11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8"/>
                  <a:pt x="0" y="8"/>
                  <a:pt x="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45"/>
                  <a:pt x="11" y="45"/>
                  <a:pt x="1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2" y="8"/>
                  <a:pt x="52" y="8"/>
                  <a:pt x="52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2"/>
                  <a:pt x="64" y="92"/>
                  <a:pt x="64" y="92"/>
                </a:cubicBezTo>
                <a:lnTo>
                  <a:pt x="52" y="92"/>
                </a:lnTo>
                <a:close/>
                <a:moveTo>
                  <a:pt x="92" y="60"/>
                </a:moveTo>
                <a:cubicBezTo>
                  <a:pt x="92" y="60"/>
                  <a:pt x="92" y="62"/>
                  <a:pt x="92" y="62"/>
                </a:cubicBezTo>
                <a:cubicBezTo>
                  <a:pt x="92" y="83"/>
                  <a:pt x="106" y="86"/>
                  <a:pt x="113" y="86"/>
                </a:cubicBezTo>
                <a:cubicBezTo>
                  <a:pt x="122" y="86"/>
                  <a:pt x="126" y="83"/>
                  <a:pt x="126" y="83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9" y="90"/>
                  <a:pt x="123" y="93"/>
                  <a:pt x="111" y="93"/>
                </a:cubicBezTo>
                <a:cubicBezTo>
                  <a:pt x="98" y="93"/>
                  <a:pt x="81" y="89"/>
                  <a:pt x="81" y="62"/>
                </a:cubicBezTo>
                <a:cubicBezTo>
                  <a:pt x="81" y="51"/>
                  <a:pt x="85" y="30"/>
                  <a:pt x="108" y="30"/>
                </a:cubicBezTo>
                <a:cubicBezTo>
                  <a:pt x="118" y="30"/>
                  <a:pt x="124" y="34"/>
                  <a:pt x="127" y="40"/>
                </a:cubicBezTo>
                <a:cubicBezTo>
                  <a:pt x="130" y="44"/>
                  <a:pt x="131" y="51"/>
                  <a:pt x="131" y="58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1" y="60"/>
                  <a:pt x="131" y="60"/>
                  <a:pt x="131" y="60"/>
                </a:cubicBezTo>
                <a:lnTo>
                  <a:pt x="92" y="60"/>
                </a:lnTo>
                <a:close/>
                <a:moveTo>
                  <a:pt x="119" y="52"/>
                </a:moveTo>
                <a:cubicBezTo>
                  <a:pt x="119" y="42"/>
                  <a:pt x="115" y="37"/>
                  <a:pt x="106" y="37"/>
                </a:cubicBezTo>
                <a:cubicBezTo>
                  <a:pt x="100" y="37"/>
                  <a:pt x="96" y="40"/>
                  <a:pt x="94" y="46"/>
                </a:cubicBezTo>
                <a:cubicBezTo>
                  <a:pt x="93" y="50"/>
                  <a:pt x="93" y="53"/>
                  <a:pt x="93" y="54"/>
                </a:cubicBezTo>
                <a:cubicBezTo>
                  <a:pt x="119" y="54"/>
                  <a:pt x="119" y="54"/>
                  <a:pt x="119" y="54"/>
                </a:cubicBezTo>
                <a:lnTo>
                  <a:pt x="119" y="52"/>
                </a:lnTo>
                <a:close/>
                <a:moveTo>
                  <a:pt x="146" y="92"/>
                </a:moveTo>
                <a:cubicBezTo>
                  <a:pt x="146" y="0"/>
                  <a:pt x="146" y="0"/>
                  <a:pt x="14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92"/>
                  <a:pt x="158" y="92"/>
                  <a:pt x="158" y="92"/>
                </a:cubicBezTo>
                <a:lnTo>
                  <a:pt x="146" y="92"/>
                </a:lnTo>
                <a:close/>
                <a:moveTo>
                  <a:pt x="202" y="94"/>
                </a:moveTo>
                <a:cubicBezTo>
                  <a:pt x="192" y="94"/>
                  <a:pt x="188" y="91"/>
                  <a:pt x="188" y="91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88" y="38"/>
                  <a:pt x="188" y="38"/>
                  <a:pt x="188" y="38"/>
                </a:cubicBezTo>
                <a:cubicBezTo>
                  <a:pt x="188" y="38"/>
                  <a:pt x="193" y="31"/>
                  <a:pt x="206" y="31"/>
                </a:cubicBezTo>
                <a:cubicBezTo>
                  <a:pt x="221" y="31"/>
                  <a:pt x="231" y="42"/>
                  <a:pt x="231" y="61"/>
                </a:cubicBezTo>
                <a:cubicBezTo>
                  <a:pt x="231" y="81"/>
                  <a:pt x="218" y="94"/>
                  <a:pt x="202" y="94"/>
                </a:cubicBezTo>
                <a:close/>
                <a:moveTo>
                  <a:pt x="200" y="38"/>
                </a:moveTo>
                <a:cubicBezTo>
                  <a:pt x="193" y="38"/>
                  <a:pt x="188" y="41"/>
                  <a:pt x="188" y="41"/>
                </a:cubicBezTo>
                <a:cubicBezTo>
                  <a:pt x="188" y="86"/>
                  <a:pt x="188" y="86"/>
                  <a:pt x="188" y="86"/>
                </a:cubicBezTo>
                <a:cubicBezTo>
                  <a:pt x="188" y="86"/>
                  <a:pt x="192" y="87"/>
                  <a:pt x="197" y="87"/>
                </a:cubicBezTo>
                <a:cubicBezTo>
                  <a:pt x="212" y="87"/>
                  <a:pt x="219" y="78"/>
                  <a:pt x="219" y="62"/>
                </a:cubicBezTo>
                <a:cubicBezTo>
                  <a:pt x="219" y="48"/>
                  <a:pt x="212" y="38"/>
                  <a:pt x="200" y="38"/>
                </a:cubicBezTo>
                <a:close/>
                <a:moveTo>
                  <a:pt x="252" y="20"/>
                </a:moveTo>
                <a:cubicBezTo>
                  <a:pt x="248" y="20"/>
                  <a:pt x="245" y="18"/>
                  <a:pt x="245" y="14"/>
                </a:cubicBezTo>
                <a:cubicBezTo>
                  <a:pt x="245" y="9"/>
                  <a:pt x="248" y="7"/>
                  <a:pt x="252" y="7"/>
                </a:cubicBezTo>
                <a:cubicBezTo>
                  <a:pt x="257" y="7"/>
                  <a:pt x="259" y="9"/>
                  <a:pt x="259" y="13"/>
                </a:cubicBezTo>
                <a:cubicBezTo>
                  <a:pt x="259" y="18"/>
                  <a:pt x="257" y="20"/>
                  <a:pt x="252" y="20"/>
                </a:cubicBezTo>
                <a:close/>
                <a:moveTo>
                  <a:pt x="247" y="92"/>
                </a:moveTo>
                <a:cubicBezTo>
                  <a:pt x="247" y="32"/>
                  <a:pt x="247" y="32"/>
                  <a:pt x="247" y="32"/>
                </a:cubicBezTo>
                <a:cubicBezTo>
                  <a:pt x="258" y="32"/>
                  <a:pt x="258" y="32"/>
                  <a:pt x="258" y="32"/>
                </a:cubicBezTo>
                <a:cubicBezTo>
                  <a:pt x="258" y="92"/>
                  <a:pt x="258" y="92"/>
                  <a:pt x="258" y="92"/>
                </a:cubicBezTo>
                <a:lnTo>
                  <a:pt x="247" y="92"/>
                </a:lnTo>
                <a:close/>
                <a:moveTo>
                  <a:pt x="315" y="92"/>
                </a:moveTo>
                <a:cubicBezTo>
                  <a:pt x="315" y="60"/>
                  <a:pt x="315" y="60"/>
                  <a:pt x="315" y="60"/>
                </a:cubicBezTo>
                <a:cubicBezTo>
                  <a:pt x="315" y="56"/>
                  <a:pt x="315" y="52"/>
                  <a:pt x="315" y="49"/>
                </a:cubicBezTo>
                <a:cubicBezTo>
                  <a:pt x="313" y="41"/>
                  <a:pt x="308" y="38"/>
                  <a:pt x="300" y="38"/>
                </a:cubicBezTo>
                <a:cubicBezTo>
                  <a:pt x="294" y="38"/>
                  <a:pt x="289" y="41"/>
                  <a:pt x="289" y="41"/>
                </a:cubicBezTo>
                <a:cubicBezTo>
                  <a:pt x="289" y="92"/>
                  <a:pt x="289" y="92"/>
                  <a:pt x="289" y="92"/>
                </a:cubicBezTo>
                <a:cubicBezTo>
                  <a:pt x="277" y="92"/>
                  <a:pt x="277" y="92"/>
                  <a:pt x="277" y="92"/>
                </a:cubicBezTo>
                <a:cubicBezTo>
                  <a:pt x="277" y="32"/>
                  <a:pt x="277" y="32"/>
                  <a:pt x="277" y="32"/>
                </a:cubicBezTo>
                <a:cubicBezTo>
                  <a:pt x="289" y="32"/>
                  <a:pt x="289" y="32"/>
                  <a:pt x="289" y="32"/>
                </a:cubicBezTo>
                <a:cubicBezTo>
                  <a:pt x="289" y="38"/>
                  <a:pt x="289" y="38"/>
                  <a:pt x="289" y="38"/>
                </a:cubicBezTo>
                <a:cubicBezTo>
                  <a:pt x="289" y="38"/>
                  <a:pt x="294" y="30"/>
                  <a:pt x="307" y="30"/>
                </a:cubicBezTo>
                <a:cubicBezTo>
                  <a:pt x="319" y="30"/>
                  <a:pt x="324" y="38"/>
                  <a:pt x="326" y="44"/>
                </a:cubicBezTo>
                <a:cubicBezTo>
                  <a:pt x="327" y="48"/>
                  <a:pt x="327" y="53"/>
                  <a:pt x="327" y="56"/>
                </a:cubicBezTo>
                <a:cubicBezTo>
                  <a:pt x="327" y="92"/>
                  <a:pt x="327" y="92"/>
                  <a:pt x="327" y="92"/>
                </a:cubicBezTo>
                <a:lnTo>
                  <a:pt x="315" y="92"/>
                </a:lnTo>
                <a:close/>
                <a:moveTo>
                  <a:pt x="383" y="38"/>
                </a:moveTo>
                <a:cubicBezTo>
                  <a:pt x="383" y="38"/>
                  <a:pt x="388" y="43"/>
                  <a:pt x="388" y="51"/>
                </a:cubicBezTo>
                <a:cubicBezTo>
                  <a:pt x="388" y="62"/>
                  <a:pt x="380" y="71"/>
                  <a:pt x="365" y="71"/>
                </a:cubicBezTo>
                <a:cubicBezTo>
                  <a:pt x="361" y="71"/>
                  <a:pt x="359" y="71"/>
                  <a:pt x="359" y="71"/>
                </a:cubicBezTo>
                <a:cubicBezTo>
                  <a:pt x="359" y="71"/>
                  <a:pt x="356" y="73"/>
                  <a:pt x="356" y="77"/>
                </a:cubicBezTo>
                <a:cubicBezTo>
                  <a:pt x="356" y="82"/>
                  <a:pt x="361" y="82"/>
                  <a:pt x="365" y="82"/>
                </a:cubicBezTo>
                <a:cubicBezTo>
                  <a:pt x="369" y="82"/>
                  <a:pt x="371" y="82"/>
                  <a:pt x="376" y="82"/>
                </a:cubicBezTo>
                <a:cubicBezTo>
                  <a:pt x="381" y="82"/>
                  <a:pt x="395" y="81"/>
                  <a:pt x="395" y="96"/>
                </a:cubicBezTo>
                <a:cubicBezTo>
                  <a:pt x="395" y="104"/>
                  <a:pt x="391" y="111"/>
                  <a:pt x="382" y="116"/>
                </a:cubicBezTo>
                <a:cubicBezTo>
                  <a:pt x="377" y="118"/>
                  <a:pt x="371" y="120"/>
                  <a:pt x="363" y="120"/>
                </a:cubicBezTo>
                <a:cubicBezTo>
                  <a:pt x="350" y="120"/>
                  <a:pt x="338" y="116"/>
                  <a:pt x="338" y="104"/>
                </a:cubicBezTo>
                <a:cubicBezTo>
                  <a:pt x="338" y="93"/>
                  <a:pt x="351" y="90"/>
                  <a:pt x="351" y="90"/>
                </a:cubicBezTo>
                <a:cubicBezTo>
                  <a:pt x="351" y="90"/>
                  <a:pt x="346" y="88"/>
                  <a:pt x="346" y="82"/>
                </a:cubicBezTo>
                <a:cubicBezTo>
                  <a:pt x="346" y="73"/>
                  <a:pt x="355" y="70"/>
                  <a:pt x="355" y="70"/>
                </a:cubicBezTo>
                <a:cubicBezTo>
                  <a:pt x="355" y="70"/>
                  <a:pt x="342" y="66"/>
                  <a:pt x="342" y="51"/>
                </a:cubicBezTo>
                <a:cubicBezTo>
                  <a:pt x="342" y="40"/>
                  <a:pt x="350" y="30"/>
                  <a:pt x="365" y="30"/>
                </a:cubicBezTo>
                <a:cubicBezTo>
                  <a:pt x="370" y="30"/>
                  <a:pt x="374" y="32"/>
                  <a:pt x="374" y="32"/>
                </a:cubicBezTo>
                <a:cubicBezTo>
                  <a:pt x="397" y="32"/>
                  <a:pt x="397" y="32"/>
                  <a:pt x="397" y="32"/>
                </a:cubicBezTo>
                <a:cubicBezTo>
                  <a:pt x="397" y="38"/>
                  <a:pt x="397" y="38"/>
                  <a:pt x="397" y="38"/>
                </a:cubicBezTo>
                <a:lnTo>
                  <a:pt x="383" y="38"/>
                </a:lnTo>
                <a:close/>
                <a:moveTo>
                  <a:pt x="368" y="91"/>
                </a:moveTo>
                <a:cubicBezTo>
                  <a:pt x="355" y="91"/>
                  <a:pt x="355" y="91"/>
                  <a:pt x="355" y="91"/>
                </a:cubicBezTo>
                <a:cubicBezTo>
                  <a:pt x="355" y="91"/>
                  <a:pt x="348" y="94"/>
                  <a:pt x="348" y="102"/>
                </a:cubicBezTo>
                <a:cubicBezTo>
                  <a:pt x="348" y="112"/>
                  <a:pt x="359" y="113"/>
                  <a:pt x="365" y="113"/>
                </a:cubicBezTo>
                <a:cubicBezTo>
                  <a:pt x="378" y="113"/>
                  <a:pt x="385" y="108"/>
                  <a:pt x="385" y="99"/>
                </a:cubicBezTo>
                <a:cubicBezTo>
                  <a:pt x="385" y="91"/>
                  <a:pt x="377" y="91"/>
                  <a:pt x="368" y="91"/>
                </a:cubicBezTo>
                <a:close/>
                <a:moveTo>
                  <a:pt x="365" y="36"/>
                </a:moveTo>
                <a:cubicBezTo>
                  <a:pt x="363" y="36"/>
                  <a:pt x="360" y="36"/>
                  <a:pt x="359" y="37"/>
                </a:cubicBezTo>
                <a:cubicBezTo>
                  <a:pt x="354" y="40"/>
                  <a:pt x="353" y="46"/>
                  <a:pt x="353" y="51"/>
                </a:cubicBezTo>
                <a:cubicBezTo>
                  <a:pt x="353" y="59"/>
                  <a:pt x="357" y="66"/>
                  <a:pt x="365" y="66"/>
                </a:cubicBezTo>
                <a:cubicBezTo>
                  <a:pt x="367" y="66"/>
                  <a:pt x="369" y="65"/>
                  <a:pt x="371" y="64"/>
                </a:cubicBezTo>
                <a:cubicBezTo>
                  <a:pt x="375" y="61"/>
                  <a:pt x="376" y="56"/>
                  <a:pt x="376" y="51"/>
                </a:cubicBezTo>
                <a:cubicBezTo>
                  <a:pt x="376" y="43"/>
                  <a:pt x="373" y="36"/>
                  <a:pt x="365" y="36"/>
                </a:cubicBezTo>
                <a:close/>
                <a:moveTo>
                  <a:pt x="461" y="57"/>
                </a:moveTo>
                <a:cubicBezTo>
                  <a:pt x="455" y="57"/>
                  <a:pt x="452" y="56"/>
                  <a:pt x="452" y="56"/>
                </a:cubicBezTo>
                <a:cubicBezTo>
                  <a:pt x="453" y="50"/>
                  <a:pt x="453" y="50"/>
                  <a:pt x="453" y="50"/>
                </a:cubicBezTo>
                <a:cubicBezTo>
                  <a:pt x="453" y="50"/>
                  <a:pt x="455" y="51"/>
                  <a:pt x="459" y="51"/>
                </a:cubicBezTo>
                <a:cubicBezTo>
                  <a:pt x="465" y="51"/>
                  <a:pt x="476" y="49"/>
                  <a:pt x="476" y="32"/>
                </a:cubicBezTo>
                <a:cubicBezTo>
                  <a:pt x="476" y="21"/>
                  <a:pt x="471" y="13"/>
                  <a:pt x="455" y="13"/>
                </a:cubicBezTo>
                <a:cubicBezTo>
                  <a:pt x="452" y="13"/>
                  <a:pt x="449" y="14"/>
                  <a:pt x="449" y="14"/>
                </a:cubicBezTo>
                <a:cubicBezTo>
                  <a:pt x="449" y="92"/>
                  <a:pt x="449" y="92"/>
                  <a:pt x="449" y="92"/>
                </a:cubicBezTo>
                <a:cubicBezTo>
                  <a:pt x="437" y="92"/>
                  <a:pt x="437" y="92"/>
                  <a:pt x="437" y="92"/>
                </a:cubicBezTo>
                <a:cubicBezTo>
                  <a:pt x="437" y="8"/>
                  <a:pt x="437" y="8"/>
                  <a:pt x="437" y="8"/>
                </a:cubicBezTo>
                <a:cubicBezTo>
                  <a:pt x="438" y="8"/>
                  <a:pt x="444" y="7"/>
                  <a:pt x="454" y="7"/>
                </a:cubicBezTo>
                <a:cubicBezTo>
                  <a:pt x="462" y="7"/>
                  <a:pt x="467" y="8"/>
                  <a:pt x="473" y="10"/>
                </a:cubicBezTo>
                <a:cubicBezTo>
                  <a:pt x="477" y="11"/>
                  <a:pt x="488" y="17"/>
                  <a:pt x="488" y="31"/>
                </a:cubicBezTo>
                <a:cubicBezTo>
                  <a:pt x="488" y="47"/>
                  <a:pt x="478" y="57"/>
                  <a:pt x="461" y="57"/>
                </a:cubicBezTo>
                <a:close/>
                <a:moveTo>
                  <a:pt x="528" y="92"/>
                </a:moveTo>
                <a:cubicBezTo>
                  <a:pt x="528" y="87"/>
                  <a:pt x="528" y="87"/>
                  <a:pt x="528" y="87"/>
                </a:cubicBezTo>
                <a:cubicBezTo>
                  <a:pt x="528" y="87"/>
                  <a:pt x="522" y="93"/>
                  <a:pt x="512" y="93"/>
                </a:cubicBezTo>
                <a:cubicBezTo>
                  <a:pt x="501" y="93"/>
                  <a:pt x="494" y="87"/>
                  <a:pt x="494" y="76"/>
                </a:cubicBezTo>
                <a:cubicBezTo>
                  <a:pt x="494" y="70"/>
                  <a:pt x="496" y="65"/>
                  <a:pt x="500" y="62"/>
                </a:cubicBezTo>
                <a:cubicBezTo>
                  <a:pt x="505" y="59"/>
                  <a:pt x="511" y="58"/>
                  <a:pt x="518" y="58"/>
                </a:cubicBezTo>
                <a:cubicBezTo>
                  <a:pt x="523" y="58"/>
                  <a:pt x="527" y="59"/>
                  <a:pt x="527" y="59"/>
                </a:cubicBezTo>
                <a:cubicBezTo>
                  <a:pt x="527" y="54"/>
                  <a:pt x="527" y="54"/>
                  <a:pt x="527" y="54"/>
                </a:cubicBezTo>
                <a:cubicBezTo>
                  <a:pt x="527" y="51"/>
                  <a:pt x="527" y="46"/>
                  <a:pt x="527" y="44"/>
                </a:cubicBezTo>
                <a:cubicBezTo>
                  <a:pt x="525" y="39"/>
                  <a:pt x="521" y="37"/>
                  <a:pt x="515" y="37"/>
                </a:cubicBezTo>
                <a:cubicBezTo>
                  <a:pt x="508" y="37"/>
                  <a:pt x="503" y="40"/>
                  <a:pt x="503" y="40"/>
                </a:cubicBezTo>
                <a:cubicBezTo>
                  <a:pt x="500" y="33"/>
                  <a:pt x="500" y="33"/>
                  <a:pt x="500" y="33"/>
                </a:cubicBezTo>
                <a:cubicBezTo>
                  <a:pt x="500" y="33"/>
                  <a:pt x="507" y="30"/>
                  <a:pt x="518" y="30"/>
                </a:cubicBezTo>
                <a:cubicBezTo>
                  <a:pt x="535" y="30"/>
                  <a:pt x="537" y="39"/>
                  <a:pt x="538" y="42"/>
                </a:cubicBezTo>
                <a:cubicBezTo>
                  <a:pt x="539" y="45"/>
                  <a:pt x="539" y="55"/>
                  <a:pt x="539" y="57"/>
                </a:cubicBezTo>
                <a:cubicBezTo>
                  <a:pt x="539" y="92"/>
                  <a:pt x="539" y="92"/>
                  <a:pt x="539" y="92"/>
                </a:cubicBezTo>
                <a:lnTo>
                  <a:pt x="528" y="92"/>
                </a:lnTo>
                <a:close/>
                <a:moveTo>
                  <a:pt x="527" y="64"/>
                </a:moveTo>
                <a:cubicBezTo>
                  <a:pt x="527" y="64"/>
                  <a:pt x="526" y="64"/>
                  <a:pt x="521" y="64"/>
                </a:cubicBezTo>
                <a:cubicBezTo>
                  <a:pt x="516" y="64"/>
                  <a:pt x="513" y="65"/>
                  <a:pt x="510" y="66"/>
                </a:cubicBezTo>
                <a:cubicBezTo>
                  <a:pt x="506" y="68"/>
                  <a:pt x="506" y="72"/>
                  <a:pt x="506" y="75"/>
                </a:cubicBezTo>
                <a:cubicBezTo>
                  <a:pt x="506" y="84"/>
                  <a:pt x="512" y="86"/>
                  <a:pt x="518" y="86"/>
                </a:cubicBezTo>
                <a:cubicBezTo>
                  <a:pt x="524" y="86"/>
                  <a:pt x="527" y="84"/>
                  <a:pt x="527" y="84"/>
                </a:cubicBezTo>
                <a:lnTo>
                  <a:pt x="527" y="64"/>
                </a:lnTo>
                <a:close/>
                <a:moveTo>
                  <a:pt x="577" y="93"/>
                </a:moveTo>
                <a:cubicBezTo>
                  <a:pt x="569" y="93"/>
                  <a:pt x="563" y="91"/>
                  <a:pt x="561" y="84"/>
                </a:cubicBezTo>
                <a:cubicBezTo>
                  <a:pt x="560" y="81"/>
                  <a:pt x="560" y="75"/>
                  <a:pt x="560" y="71"/>
                </a:cubicBezTo>
                <a:cubicBezTo>
                  <a:pt x="560" y="38"/>
                  <a:pt x="560" y="38"/>
                  <a:pt x="560" y="38"/>
                </a:cubicBezTo>
                <a:cubicBezTo>
                  <a:pt x="551" y="38"/>
                  <a:pt x="551" y="38"/>
                  <a:pt x="551" y="38"/>
                </a:cubicBezTo>
                <a:cubicBezTo>
                  <a:pt x="551" y="34"/>
                  <a:pt x="551" y="34"/>
                  <a:pt x="551" y="34"/>
                </a:cubicBezTo>
                <a:cubicBezTo>
                  <a:pt x="552" y="33"/>
                  <a:pt x="552" y="33"/>
                  <a:pt x="552" y="33"/>
                </a:cubicBezTo>
                <a:cubicBezTo>
                  <a:pt x="559" y="30"/>
                  <a:pt x="563" y="26"/>
                  <a:pt x="564" y="19"/>
                </a:cubicBezTo>
                <a:cubicBezTo>
                  <a:pt x="564" y="18"/>
                  <a:pt x="564" y="18"/>
                  <a:pt x="564" y="18"/>
                </a:cubicBezTo>
                <a:cubicBezTo>
                  <a:pt x="571" y="18"/>
                  <a:pt x="571" y="18"/>
                  <a:pt x="571" y="18"/>
                </a:cubicBezTo>
                <a:cubicBezTo>
                  <a:pt x="571" y="32"/>
                  <a:pt x="571" y="32"/>
                  <a:pt x="571" y="32"/>
                </a:cubicBezTo>
                <a:cubicBezTo>
                  <a:pt x="591" y="32"/>
                  <a:pt x="591" y="32"/>
                  <a:pt x="591" y="32"/>
                </a:cubicBezTo>
                <a:cubicBezTo>
                  <a:pt x="591" y="38"/>
                  <a:pt x="591" y="38"/>
                  <a:pt x="591" y="38"/>
                </a:cubicBezTo>
                <a:cubicBezTo>
                  <a:pt x="571" y="38"/>
                  <a:pt x="571" y="38"/>
                  <a:pt x="571" y="38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80"/>
                  <a:pt x="572" y="86"/>
                  <a:pt x="581" y="86"/>
                </a:cubicBezTo>
                <a:cubicBezTo>
                  <a:pt x="586" y="86"/>
                  <a:pt x="589" y="84"/>
                  <a:pt x="589" y="84"/>
                </a:cubicBezTo>
                <a:cubicBezTo>
                  <a:pt x="591" y="91"/>
                  <a:pt x="591" y="91"/>
                  <a:pt x="591" y="91"/>
                </a:cubicBezTo>
                <a:cubicBezTo>
                  <a:pt x="591" y="91"/>
                  <a:pt x="586" y="93"/>
                  <a:pt x="577" y="93"/>
                </a:cubicBezTo>
                <a:close/>
                <a:moveTo>
                  <a:pt x="609" y="20"/>
                </a:moveTo>
                <a:cubicBezTo>
                  <a:pt x="604" y="20"/>
                  <a:pt x="602" y="18"/>
                  <a:pt x="602" y="14"/>
                </a:cubicBezTo>
                <a:cubicBezTo>
                  <a:pt x="602" y="9"/>
                  <a:pt x="604" y="7"/>
                  <a:pt x="609" y="7"/>
                </a:cubicBezTo>
                <a:cubicBezTo>
                  <a:pt x="613" y="7"/>
                  <a:pt x="616" y="9"/>
                  <a:pt x="616" y="13"/>
                </a:cubicBezTo>
                <a:cubicBezTo>
                  <a:pt x="616" y="18"/>
                  <a:pt x="613" y="20"/>
                  <a:pt x="609" y="20"/>
                </a:cubicBezTo>
                <a:close/>
                <a:moveTo>
                  <a:pt x="603" y="92"/>
                </a:moveTo>
                <a:cubicBezTo>
                  <a:pt x="603" y="32"/>
                  <a:pt x="603" y="32"/>
                  <a:pt x="603" y="32"/>
                </a:cubicBezTo>
                <a:cubicBezTo>
                  <a:pt x="615" y="32"/>
                  <a:pt x="615" y="32"/>
                  <a:pt x="615" y="32"/>
                </a:cubicBezTo>
                <a:cubicBezTo>
                  <a:pt x="615" y="92"/>
                  <a:pt x="615" y="92"/>
                  <a:pt x="615" y="92"/>
                </a:cubicBezTo>
                <a:lnTo>
                  <a:pt x="603" y="92"/>
                </a:lnTo>
                <a:close/>
                <a:moveTo>
                  <a:pt x="642" y="60"/>
                </a:moveTo>
                <a:cubicBezTo>
                  <a:pt x="642" y="60"/>
                  <a:pt x="642" y="62"/>
                  <a:pt x="642" y="62"/>
                </a:cubicBezTo>
                <a:cubicBezTo>
                  <a:pt x="642" y="83"/>
                  <a:pt x="656" y="86"/>
                  <a:pt x="663" y="86"/>
                </a:cubicBezTo>
                <a:cubicBezTo>
                  <a:pt x="672" y="86"/>
                  <a:pt x="676" y="83"/>
                  <a:pt x="676" y="83"/>
                </a:cubicBezTo>
                <a:cubicBezTo>
                  <a:pt x="679" y="90"/>
                  <a:pt x="679" y="90"/>
                  <a:pt x="679" y="90"/>
                </a:cubicBezTo>
                <a:cubicBezTo>
                  <a:pt x="679" y="90"/>
                  <a:pt x="672" y="93"/>
                  <a:pt x="661" y="93"/>
                </a:cubicBezTo>
                <a:cubicBezTo>
                  <a:pt x="648" y="93"/>
                  <a:pt x="630" y="89"/>
                  <a:pt x="630" y="62"/>
                </a:cubicBezTo>
                <a:cubicBezTo>
                  <a:pt x="630" y="51"/>
                  <a:pt x="635" y="30"/>
                  <a:pt x="657" y="30"/>
                </a:cubicBezTo>
                <a:cubicBezTo>
                  <a:pt x="667" y="30"/>
                  <a:pt x="673" y="34"/>
                  <a:pt x="677" y="40"/>
                </a:cubicBezTo>
                <a:cubicBezTo>
                  <a:pt x="680" y="44"/>
                  <a:pt x="681" y="51"/>
                  <a:pt x="681" y="58"/>
                </a:cubicBezTo>
                <a:cubicBezTo>
                  <a:pt x="681" y="59"/>
                  <a:pt x="681" y="59"/>
                  <a:pt x="681" y="59"/>
                </a:cubicBezTo>
                <a:cubicBezTo>
                  <a:pt x="681" y="60"/>
                  <a:pt x="681" y="60"/>
                  <a:pt x="681" y="60"/>
                </a:cubicBezTo>
                <a:lnTo>
                  <a:pt x="642" y="60"/>
                </a:lnTo>
                <a:close/>
                <a:moveTo>
                  <a:pt x="669" y="52"/>
                </a:moveTo>
                <a:cubicBezTo>
                  <a:pt x="669" y="42"/>
                  <a:pt x="665" y="37"/>
                  <a:pt x="656" y="37"/>
                </a:cubicBezTo>
                <a:cubicBezTo>
                  <a:pt x="650" y="37"/>
                  <a:pt x="646" y="40"/>
                  <a:pt x="644" y="46"/>
                </a:cubicBezTo>
                <a:cubicBezTo>
                  <a:pt x="642" y="50"/>
                  <a:pt x="642" y="53"/>
                  <a:pt x="642" y="54"/>
                </a:cubicBezTo>
                <a:cubicBezTo>
                  <a:pt x="669" y="54"/>
                  <a:pt x="669" y="54"/>
                  <a:pt x="669" y="54"/>
                </a:cubicBezTo>
                <a:lnTo>
                  <a:pt x="669" y="52"/>
                </a:lnTo>
                <a:close/>
                <a:moveTo>
                  <a:pt x="734" y="92"/>
                </a:moveTo>
                <a:cubicBezTo>
                  <a:pt x="734" y="60"/>
                  <a:pt x="734" y="60"/>
                  <a:pt x="734" y="60"/>
                </a:cubicBezTo>
                <a:cubicBezTo>
                  <a:pt x="734" y="56"/>
                  <a:pt x="734" y="52"/>
                  <a:pt x="734" y="49"/>
                </a:cubicBezTo>
                <a:cubicBezTo>
                  <a:pt x="732" y="41"/>
                  <a:pt x="727" y="38"/>
                  <a:pt x="719" y="38"/>
                </a:cubicBezTo>
                <a:cubicBezTo>
                  <a:pt x="713" y="38"/>
                  <a:pt x="708" y="41"/>
                  <a:pt x="708" y="41"/>
                </a:cubicBezTo>
                <a:cubicBezTo>
                  <a:pt x="708" y="92"/>
                  <a:pt x="708" y="92"/>
                  <a:pt x="708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32"/>
                  <a:pt x="696" y="32"/>
                  <a:pt x="696" y="32"/>
                </a:cubicBezTo>
                <a:cubicBezTo>
                  <a:pt x="707" y="32"/>
                  <a:pt x="707" y="32"/>
                  <a:pt x="707" y="32"/>
                </a:cubicBezTo>
                <a:cubicBezTo>
                  <a:pt x="707" y="38"/>
                  <a:pt x="707" y="38"/>
                  <a:pt x="707" y="38"/>
                </a:cubicBezTo>
                <a:cubicBezTo>
                  <a:pt x="707" y="38"/>
                  <a:pt x="713" y="30"/>
                  <a:pt x="726" y="30"/>
                </a:cubicBezTo>
                <a:cubicBezTo>
                  <a:pt x="738" y="30"/>
                  <a:pt x="743" y="38"/>
                  <a:pt x="745" y="44"/>
                </a:cubicBezTo>
                <a:cubicBezTo>
                  <a:pt x="746" y="48"/>
                  <a:pt x="746" y="53"/>
                  <a:pt x="746" y="56"/>
                </a:cubicBezTo>
                <a:cubicBezTo>
                  <a:pt x="746" y="92"/>
                  <a:pt x="746" y="92"/>
                  <a:pt x="746" y="92"/>
                </a:cubicBezTo>
                <a:lnTo>
                  <a:pt x="734" y="92"/>
                </a:lnTo>
                <a:close/>
                <a:moveTo>
                  <a:pt x="783" y="93"/>
                </a:moveTo>
                <a:cubicBezTo>
                  <a:pt x="774" y="93"/>
                  <a:pt x="769" y="91"/>
                  <a:pt x="766" y="84"/>
                </a:cubicBezTo>
                <a:cubicBezTo>
                  <a:pt x="765" y="81"/>
                  <a:pt x="765" y="75"/>
                  <a:pt x="765" y="71"/>
                </a:cubicBezTo>
                <a:cubicBezTo>
                  <a:pt x="765" y="38"/>
                  <a:pt x="765" y="38"/>
                  <a:pt x="765" y="38"/>
                </a:cubicBezTo>
                <a:cubicBezTo>
                  <a:pt x="757" y="38"/>
                  <a:pt x="757" y="38"/>
                  <a:pt x="757" y="38"/>
                </a:cubicBezTo>
                <a:cubicBezTo>
                  <a:pt x="757" y="34"/>
                  <a:pt x="757" y="34"/>
                  <a:pt x="757" y="34"/>
                </a:cubicBezTo>
                <a:cubicBezTo>
                  <a:pt x="758" y="33"/>
                  <a:pt x="758" y="33"/>
                  <a:pt x="758" y="33"/>
                </a:cubicBezTo>
                <a:cubicBezTo>
                  <a:pt x="765" y="30"/>
                  <a:pt x="769" y="26"/>
                  <a:pt x="770" y="19"/>
                </a:cubicBezTo>
                <a:cubicBezTo>
                  <a:pt x="770" y="18"/>
                  <a:pt x="770" y="18"/>
                  <a:pt x="770" y="18"/>
                </a:cubicBezTo>
                <a:cubicBezTo>
                  <a:pt x="777" y="18"/>
                  <a:pt x="777" y="18"/>
                  <a:pt x="777" y="18"/>
                </a:cubicBezTo>
                <a:cubicBezTo>
                  <a:pt x="777" y="32"/>
                  <a:pt x="777" y="32"/>
                  <a:pt x="777" y="32"/>
                </a:cubicBezTo>
                <a:cubicBezTo>
                  <a:pt x="796" y="32"/>
                  <a:pt x="796" y="32"/>
                  <a:pt x="796" y="32"/>
                </a:cubicBezTo>
                <a:cubicBezTo>
                  <a:pt x="796" y="38"/>
                  <a:pt x="796" y="38"/>
                  <a:pt x="796" y="38"/>
                </a:cubicBezTo>
                <a:cubicBezTo>
                  <a:pt x="777" y="38"/>
                  <a:pt x="777" y="38"/>
                  <a:pt x="777" y="38"/>
                </a:cubicBezTo>
                <a:cubicBezTo>
                  <a:pt x="777" y="74"/>
                  <a:pt x="777" y="74"/>
                  <a:pt x="777" y="74"/>
                </a:cubicBezTo>
                <a:cubicBezTo>
                  <a:pt x="777" y="80"/>
                  <a:pt x="778" y="86"/>
                  <a:pt x="787" y="86"/>
                </a:cubicBezTo>
                <a:cubicBezTo>
                  <a:pt x="791" y="86"/>
                  <a:pt x="795" y="84"/>
                  <a:pt x="795" y="84"/>
                </a:cubicBezTo>
                <a:cubicBezTo>
                  <a:pt x="797" y="91"/>
                  <a:pt x="797" y="91"/>
                  <a:pt x="797" y="91"/>
                </a:cubicBezTo>
                <a:cubicBezTo>
                  <a:pt x="796" y="91"/>
                  <a:pt x="792" y="93"/>
                  <a:pt x="783" y="93"/>
                </a:cubicBezTo>
                <a:close/>
                <a:moveTo>
                  <a:pt x="824" y="93"/>
                </a:moveTo>
                <a:cubicBezTo>
                  <a:pt x="812" y="93"/>
                  <a:pt x="806" y="90"/>
                  <a:pt x="806" y="90"/>
                </a:cubicBezTo>
                <a:cubicBezTo>
                  <a:pt x="808" y="83"/>
                  <a:pt x="808" y="83"/>
                  <a:pt x="808" y="83"/>
                </a:cubicBezTo>
                <a:cubicBezTo>
                  <a:pt x="808" y="83"/>
                  <a:pt x="813" y="86"/>
                  <a:pt x="823" y="86"/>
                </a:cubicBezTo>
                <a:cubicBezTo>
                  <a:pt x="831" y="86"/>
                  <a:pt x="836" y="83"/>
                  <a:pt x="836" y="77"/>
                </a:cubicBezTo>
                <a:cubicBezTo>
                  <a:pt x="836" y="72"/>
                  <a:pt x="833" y="71"/>
                  <a:pt x="829" y="69"/>
                </a:cubicBezTo>
                <a:cubicBezTo>
                  <a:pt x="819" y="63"/>
                  <a:pt x="819" y="63"/>
                  <a:pt x="819" y="63"/>
                </a:cubicBezTo>
                <a:cubicBezTo>
                  <a:pt x="812" y="59"/>
                  <a:pt x="808" y="55"/>
                  <a:pt x="808" y="47"/>
                </a:cubicBezTo>
                <a:cubicBezTo>
                  <a:pt x="808" y="35"/>
                  <a:pt x="817" y="30"/>
                  <a:pt x="828" y="30"/>
                </a:cubicBezTo>
                <a:cubicBezTo>
                  <a:pt x="839" y="30"/>
                  <a:pt x="845" y="34"/>
                  <a:pt x="845" y="34"/>
                </a:cubicBezTo>
                <a:cubicBezTo>
                  <a:pt x="842" y="41"/>
                  <a:pt x="842" y="41"/>
                  <a:pt x="842" y="41"/>
                </a:cubicBezTo>
                <a:cubicBezTo>
                  <a:pt x="842" y="41"/>
                  <a:pt x="837" y="37"/>
                  <a:pt x="829" y="37"/>
                </a:cubicBezTo>
                <a:cubicBezTo>
                  <a:pt x="825" y="37"/>
                  <a:pt x="818" y="39"/>
                  <a:pt x="818" y="45"/>
                </a:cubicBezTo>
                <a:cubicBezTo>
                  <a:pt x="818" y="50"/>
                  <a:pt x="821" y="51"/>
                  <a:pt x="826" y="54"/>
                </a:cubicBezTo>
                <a:cubicBezTo>
                  <a:pt x="836" y="59"/>
                  <a:pt x="836" y="59"/>
                  <a:pt x="836" y="59"/>
                </a:cubicBezTo>
                <a:cubicBezTo>
                  <a:pt x="843" y="63"/>
                  <a:pt x="846" y="68"/>
                  <a:pt x="846" y="75"/>
                </a:cubicBezTo>
                <a:cubicBezTo>
                  <a:pt x="846" y="90"/>
                  <a:pt x="833" y="93"/>
                  <a:pt x="824" y="93"/>
                </a:cubicBezTo>
                <a:close/>
                <a:moveTo>
                  <a:pt x="895" y="20"/>
                </a:moveTo>
                <a:cubicBezTo>
                  <a:pt x="890" y="20"/>
                  <a:pt x="888" y="18"/>
                  <a:pt x="888" y="14"/>
                </a:cubicBezTo>
                <a:cubicBezTo>
                  <a:pt x="888" y="9"/>
                  <a:pt x="890" y="7"/>
                  <a:pt x="895" y="7"/>
                </a:cubicBezTo>
                <a:cubicBezTo>
                  <a:pt x="899" y="7"/>
                  <a:pt x="902" y="9"/>
                  <a:pt x="902" y="13"/>
                </a:cubicBezTo>
                <a:cubicBezTo>
                  <a:pt x="902" y="18"/>
                  <a:pt x="899" y="20"/>
                  <a:pt x="895" y="20"/>
                </a:cubicBezTo>
                <a:close/>
                <a:moveTo>
                  <a:pt x="889" y="92"/>
                </a:moveTo>
                <a:cubicBezTo>
                  <a:pt x="889" y="32"/>
                  <a:pt x="889" y="32"/>
                  <a:pt x="889" y="32"/>
                </a:cubicBezTo>
                <a:cubicBezTo>
                  <a:pt x="901" y="32"/>
                  <a:pt x="901" y="32"/>
                  <a:pt x="901" y="32"/>
                </a:cubicBezTo>
                <a:cubicBezTo>
                  <a:pt x="901" y="92"/>
                  <a:pt x="901" y="92"/>
                  <a:pt x="901" y="92"/>
                </a:cubicBezTo>
                <a:lnTo>
                  <a:pt x="889" y="92"/>
                </a:lnTo>
                <a:close/>
                <a:moveTo>
                  <a:pt x="932" y="93"/>
                </a:moveTo>
                <a:cubicBezTo>
                  <a:pt x="920" y="93"/>
                  <a:pt x="914" y="90"/>
                  <a:pt x="914" y="90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916" y="83"/>
                  <a:pt x="921" y="86"/>
                  <a:pt x="931" y="86"/>
                </a:cubicBezTo>
                <a:cubicBezTo>
                  <a:pt x="939" y="86"/>
                  <a:pt x="944" y="83"/>
                  <a:pt x="944" y="77"/>
                </a:cubicBezTo>
                <a:cubicBezTo>
                  <a:pt x="944" y="72"/>
                  <a:pt x="941" y="71"/>
                  <a:pt x="937" y="69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0" y="59"/>
                  <a:pt x="916" y="55"/>
                  <a:pt x="916" y="47"/>
                </a:cubicBezTo>
                <a:cubicBezTo>
                  <a:pt x="916" y="35"/>
                  <a:pt x="925" y="30"/>
                  <a:pt x="936" y="30"/>
                </a:cubicBezTo>
                <a:cubicBezTo>
                  <a:pt x="947" y="30"/>
                  <a:pt x="953" y="34"/>
                  <a:pt x="953" y="34"/>
                </a:cubicBezTo>
                <a:cubicBezTo>
                  <a:pt x="950" y="41"/>
                  <a:pt x="950" y="41"/>
                  <a:pt x="950" y="41"/>
                </a:cubicBezTo>
                <a:cubicBezTo>
                  <a:pt x="950" y="41"/>
                  <a:pt x="945" y="37"/>
                  <a:pt x="937" y="37"/>
                </a:cubicBezTo>
                <a:cubicBezTo>
                  <a:pt x="932" y="37"/>
                  <a:pt x="926" y="39"/>
                  <a:pt x="926" y="45"/>
                </a:cubicBezTo>
                <a:cubicBezTo>
                  <a:pt x="926" y="50"/>
                  <a:pt x="929" y="51"/>
                  <a:pt x="934" y="54"/>
                </a:cubicBezTo>
                <a:cubicBezTo>
                  <a:pt x="944" y="59"/>
                  <a:pt x="944" y="59"/>
                  <a:pt x="944" y="59"/>
                </a:cubicBezTo>
                <a:cubicBezTo>
                  <a:pt x="950" y="63"/>
                  <a:pt x="954" y="68"/>
                  <a:pt x="954" y="75"/>
                </a:cubicBezTo>
                <a:cubicBezTo>
                  <a:pt x="954" y="90"/>
                  <a:pt x="941" y="93"/>
                  <a:pt x="932" y="93"/>
                </a:cubicBezTo>
                <a:close/>
                <a:moveTo>
                  <a:pt x="1032" y="94"/>
                </a:moveTo>
                <a:cubicBezTo>
                  <a:pt x="1007" y="94"/>
                  <a:pt x="993" y="79"/>
                  <a:pt x="993" y="52"/>
                </a:cubicBezTo>
                <a:cubicBezTo>
                  <a:pt x="993" y="23"/>
                  <a:pt x="1007" y="6"/>
                  <a:pt x="1031" y="6"/>
                </a:cubicBezTo>
                <a:cubicBezTo>
                  <a:pt x="1055" y="6"/>
                  <a:pt x="1070" y="22"/>
                  <a:pt x="1070" y="48"/>
                </a:cubicBezTo>
                <a:cubicBezTo>
                  <a:pt x="1070" y="77"/>
                  <a:pt x="1055" y="94"/>
                  <a:pt x="1032" y="94"/>
                </a:cubicBezTo>
                <a:close/>
                <a:moveTo>
                  <a:pt x="1031" y="14"/>
                </a:moveTo>
                <a:cubicBezTo>
                  <a:pt x="1015" y="14"/>
                  <a:pt x="1005" y="27"/>
                  <a:pt x="1005" y="50"/>
                </a:cubicBezTo>
                <a:cubicBezTo>
                  <a:pt x="1005" y="74"/>
                  <a:pt x="1014" y="86"/>
                  <a:pt x="1032" y="86"/>
                </a:cubicBezTo>
                <a:cubicBezTo>
                  <a:pt x="1048" y="86"/>
                  <a:pt x="1058" y="74"/>
                  <a:pt x="1058" y="50"/>
                </a:cubicBezTo>
                <a:cubicBezTo>
                  <a:pt x="1058" y="27"/>
                  <a:pt x="1049" y="14"/>
                  <a:pt x="1031" y="14"/>
                </a:cubicBezTo>
                <a:close/>
                <a:moveTo>
                  <a:pt x="1124" y="92"/>
                </a:moveTo>
                <a:cubicBezTo>
                  <a:pt x="1124" y="86"/>
                  <a:pt x="1124" y="86"/>
                  <a:pt x="1124" y="86"/>
                </a:cubicBezTo>
                <a:cubicBezTo>
                  <a:pt x="1124" y="86"/>
                  <a:pt x="1118" y="94"/>
                  <a:pt x="1106" y="94"/>
                </a:cubicBezTo>
                <a:cubicBezTo>
                  <a:pt x="1101" y="94"/>
                  <a:pt x="1090" y="93"/>
                  <a:pt x="1087" y="80"/>
                </a:cubicBezTo>
                <a:cubicBezTo>
                  <a:pt x="1085" y="76"/>
                  <a:pt x="1086" y="69"/>
                  <a:pt x="1086" y="67"/>
                </a:cubicBezTo>
                <a:cubicBezTo>
                  <a:pt x="1086" y="32"/>
                  <a:pt x="1086" y="32"/>
                  <a:pt x="1086" y="32"/>
                </a:cubicBezTo>
                <a:cubicBezTo>
                  <a:pt x="1097" y="32"/>
                  <a:pt x="1097" y="32"/>
                  <a:pt x="1097" y="32"/>
                </a:cubicBezTo>
                <a:cubicBezTo>
                  <a:pt x="1097" y="64"/>
                  <a:pt x="1097" y="64"/>
                  <a:pt x="1097" y="64"/>
                </a:cubicBezTo>
                <a:cubicBezTo>
                  <a:pt x="1097" y="70"/>
                  <a:pt x="1097" y="72"/>
                  <a:pt x="1098" y="75"/>
                </a:cubicBezTo>
                <a:cubicBezTo>
                  <a:pt x="1099" y="82"/>
                  <a:pt x="1104" y="86"/>
                  <a:pt x="1112" y="86"/>
                </a:cubicBezTo>
                <a:cubicBezTo>
                  <a:pt x="1119" y="86"/>
                  <a:pt x="1124" y="83"/>
                  <a:pt x="1124" y="83"/>
                </a:cubicBezTo>
                <a:cubicBezTo>
                  <a:pt x="1124" y="32"/>
                  <a:pt x="1124" y="32"/>
                  <a:pt x="1124" y="32"/>
                </a:cubicBezTo>
                <a:cubicBezTo>
                  <a:pt x="1135" y="32"/>
                  <a:pt x="1135" y="32"/>
                  <a:pt x="1135" y="32"/>
                </a:cubicBezTo>
                <a:cubicBezTo>
                  <a:pt x="1135" y="92"/>
                  <a:pt x="1135" y="92"/>
                  <a:pt x="1135" y="92"/>
                </a:cubicBezTo>
                <a:lnTo>
                  <a:pt x="1124" y="92"/>
                </a:lnTo>
                <a:close/>
                <a:moveTo>
                  <a:pt x="1185" y="42"/>
                </a:moveTo>
                <a:cubicBezTo>
                  <a:pt x="1183" y="41"/>
                  <a:pt x="1181" y="39"/>
                  <a:pt x="1176" y="39"/>
                </a:cubicBezTo>
                <a:cubicBezTo>
                  <a:pt x="1170" y="39"/>
                  <a:pt x="1166" y="42"/>
                  <a:pt x="1166" y="42"/>
                </a:cubicBezTo>
                <a:cubicBezTo>
                  <a:pt x="1166" y="92"/>
                  <a:pt x="1166" y="92"/>
                  <a:pt x="1166" y="92"/>
                </a:cubicBezTo>
                <a:cubicBezTo>
                  <a:pt x="1154" y="92"/>
                  <a:pt x="1154" y="92"/>
                  <a:pt x="1154" y="92"/>
                </a:cubicBezTo>
                <a:cubicBezTo>
                  <a:pt x="1154" y="32"/>
                  <a:pt x="1154" y="32"/>
                  <a:pt x="1154" y="32"/>
                </a:cubicBezTo>
                <a:cubicBezTo>
                  <a:pt x="1166" y="32"/>
                  <a:pt x="1166" y="32"/>
                  <a:pt x="1166" y="32"/>
                </a:cubicBezTo>
                <a:cubicBezTo>
                  <a:pt x="1166" y="39"/>
                  <a:pt x="1166" y="39"/>
                  <a:pt x="1166" y="39"/>
                </a:cubicBezTo>
                <a:cubicBezTo>
                  <a:pt x="1166" y="39"/>
                  <a:pt x="1171" y="30"/>
                  <a:pt x="1180" y="30"/>
                </a:cubicBezTo>
                <a:cubicBezTo>
                  <a:pt x="1185" y="30"/>
                  <a:pt x="1187" y="32"/>
                  <a:pt x="1189" y="32"/>
                </a:cubicBezTo>
                <a:lnTo>
                  <a:pt x="1185" y="42"/>
                </a:lnTo>
                <a:close/>
                <a:moveTo>
                  <a:pt x="1227" y="92"/>
                </a:moveTo>
                <a:cubicBezTo>
                  <a:pt x="1227" y="8"/>
                  <a:pt x="1227" y="8"/>
                  <a:pt x="1227" y="8"/>
                </a:cubicBezTo>
                <a:cubicBezTo>
                  <a:pt x="1239" y="8"/>
                  <a:pt x="1239" y="8"/>
                  <a:pt x="1239" y="8"/>
                </a:cubicBezTo>
                <a:cubicBezTo>
                  <a:pt x="1239" y="85"/>
                  <a:pt x="1239" y="85"/>
                  <a:pt x="1239" y="85"/>
                </a:cubicBezTo>
                <a:cubicBezTo>
                  <a:pt x="1269" y="85"/>
                  <a:pt x="1269" y="85"/>
                  <a:pt x="1269" y="85"/>
                </a:cubicBezTo>
                <a:cubicBezTo>
                  <a:pt x="1269" y="92"/>
                  <a:pt x="1269" y="92"/>
                  <a:pt x="1269" y="92"/>
                </a:cubicBezTo>
                <a:lnTo>
                  <a:pt x="1227" y="92"/>
                </a:lnTo>
                <a:close/>
                <a:moveTo>
                  <a:pt x="1287" y="20"/>
                </a:moveTo>
                <a:cubicBezTo>
                  <a:pt x="1283" y="20"/>
                  <a:pt x="1280" y="18"/>
                  <a:pt x="1280" y="14"/>
                </a:cubicBezTo>
                <a:cubicBezTo>
                  <a:pt x="1280" y="9"/>
                  <a:pt x="1283" y="7"/>
                  <a:pt x="1287" y="7"/>
                </a:cubicBezTo>
                <a:cubicBezTo>
                  <a:pt x="1291" y="7"/>
                  <a:pt x="1294" y="9"/>
                  <a:pt x="1294" y="13"/>
                </a:cubicBezTo>
                <a:cubicBezTo>
                  <a:pt x="1294" y="18"/>
                  <a:pt x="1291" y="20"/>
                  <a:pt x="1287" y="20"/>
                </a:cubicBezTo>
                <a:close/>
                <a:moveTo>
                  <a:pt x="1281" y="92"/>
                </a:moveTo>
                <a:cubicBezTo>
                  <a:pt x="1281" y="32"/>
                  <a:pt x="1281" y="32"/>
                  <a:pt x="1281" y="32"/>
                </a:cubicBezTo>
                <a:cubicBezTo>
                  <a:pt x="1293" y="32"/>
                  <a:pt x="1293" y="32"/>
                  <a:pt x="1293" y="32"/>
                </a:cubicBezTo>
                <a:cubicBezTo>
                  <a:pt x="1293" y="92"/>
                  <a:pt x="1293" y="92"/>
                  <a:pt x="1293" y="92"/>
                </a:cubicBezTo>
                <a:lnTo>
                  <a:pt x="1281" y="92"/>
                </a:lnTo>
                <a:close/>
                <a:moveTo>
                  <a:pt x="1343" y="8"/>
                </a:moveTo>
                <a:cubicBezTo>
                  <a:pt x="1343" y="8"/>
                  <a:pt x="1340" y="6"/>
                  <a:pt x="1336" y="6"/>
                </a:cubicBezTo>
                <a:cubicBezTo>
                  <a:pt x="1331" y="6"/>
                  <a:pt x="1328" y="8"/>
                  <a:pt x="1327" y="11"/>
                </a:cubicBezTo>
                <a:cubicBezTo>
                  <a:pt x="1325" y="13"/>
                  <a:pt x="1325" y="17"/>
                  <a:pt x="1325" y="23"/>
                </a:cubicBezTo>
                <a:cubicBezTo>
                  <a:pt x="1325" y="32"/>
                  <a:pt x="1325" y="32"/>
                  <a:pt x="1325" y="32"/>
                </a:cubicBezTo>
                <a:cubicBezTo>
                  <a:pt x="1339" y="32"/>
                  <a:pt x="1339" y="32"/>
                  <a:pt x="1339" y="32"/>
                </a:cubicBezTo>
                <a:cubicBezTo>
                  <a:pt x="1339" y="38"/>
                  <a:pt x="1339" y="38"/>
                  <a:pt x="1339" y="38"/>
                </a:cubicBezTo>
                <a:cubicBezTo>
                  <a:pt x="1325" y="38"/>
                  <a:pt x="1325" y="38"/>
                  <a:pt x="1325" y="38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14" y="92"/>
                  <a:pt x="1314" y="92"/>
                  <a:pt x="1314" y="92"/>
                </a:cubicBezTo>
                <a:cubicBezTo>
                  <a:pt x="1314" y="38"/>
                  <a:pt x="1314" y="38"/>
                  <a:pt x="1314" y="38"/>
                </a:cubicBezTo>
                <a:cubicBezTo>
                  <a:pt x="1305" y="38"/>
                  <a:pt x="1305" y="38"/>
                  <a:pt x="1305" y="38"/>
                </a:cubicBezTo>
                <a:cubicBezTo>
                  <a:pt x="1305" y="32"/>
                  <a:pt x="1305" y="32"/>
                  <a:pt x="1305" y="32"/>
                </a:cubicBezTo>
                <a:cubicBezTo>
                  <a:pt x="1314" y="32"/>
                  <a:pt x="1314" y="32"/>
                  <a:pt x="1314" y="32"/>
                </a:cubicBezTo>
                <a:cubicBezTo>
                  <a:pt x="1314" y="28"/>
                  <a:pt x="1314" y="28"/>
                  <a:pt x="1314" y="28"/>
                </a:cubicBezTo>
                <a:cubicBezTo>
                  <a:pt x="1314" y="24"/>
                  <a:pt x="1314" y="17"/>
                  <a:pt x="1315" y="13"/>
                </a:cubicBezTo>
                <a:cubicBezTo>
                  <a:pt x="1318" y="5"/>
                  <a:pt x="1324" y="0"/>
                  <a:pt x="1334" y="0"/>
                </a:cubicBezTo>
                <a:cubicBezTo>
                  <a:pt x="1341" y="0"/>
                  <a:pt x="1345" y="2"/>
                  <a:pt x="1345" y="2"/>
                </a:cubicBezTo>
                <a:lnTo>
                  <a:pt x="1343" y="8"/>
                </a:lnTo>
                <a:close/>
                <a:moveTo>
                  <a:pt x="1356" y="60"/>
                </a:moveTo>
                <a:cubicBezTo>
                  <a:pt x="1356" y="60"/>
                  <a:pt x="1356" y="62"/>
                  <a:pt x="1356" y="62"/>
                </a:cubicBezTo>
                <a:cubicBezTo>
                  <a:pt x="1356" y="83"/>
                  <a:pt x="1370" y="86"/>
                  <a:pt x="1377" y="86"/>
                </a:cubicBezTo>
                <a:cubicBezTo>
                  <a:pt x="1386" y="86"/>
                  <a:pt x="1390" y="83"/>
                  <a:pt x="1390" y="83"/>
                </a:cubicBezTo>
                <a:cubicBezTo>
                  <a:pt x="1393" y="90"/>
                  <a:pt x="1393" y="90"/>
                  <a:pt x="1393" y="90"/>
                </a:cubicBezTo>
                <a:cubicBezTo>
                  <a:pt x="1393" y="90"/>
                  <a:pt x="1387" y="93"/>
                  <a:pt x="1375" y="93"/>
                </a:cubicBezTo>
                <a:cubicBezTo>
                  <a:pt x="1362" y="93"/>
                  <a:pt x="1345" y="89"/>
                  <a:pt x="1345" y="62"/>
                </a:cubicBezTo>
                <a:cubicBezTo>
                  <a:pt x="1345" y="51"/>
                  <a:pt x="1349" y="30"/>
                  <a:pt x="1372" y="30"/>
                </a:cubicBezTo>
                <a:cubicBezTo>
                  <a:pt x="1382" y="30"/>
                  <a:pt x="1388" y="34"/>
                  <a:pt x="1391" y="40"/>
                </a:cubicBezTo>
                <a:cubicBezTo>
                  <a:pt x="1394" y="44"/>
                  <a:pt x="1395" y="51"/>
                  <a:pt x="1395" y="5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5" y="60"/>
                  <a:pt x="1395" y="60"/>
                  <a:pt x="1395" y="60"/>
                </a:cubicBezTo>
                <a:lnTo>
                  <a:pt x="1356" y="60"/>
                </a:lnTo>
                <a:close/>
                <a:moveTo>
                  <a:pt x="1383" y="52"/>
                </a:moveTo>
                <a:cubicBezTo>
                  <a:pt x="1383" y="42"/>
                  <a:pt x="1379" y="37"/>
                  <a:pt x="1371" y="37"/>
                </a:cubicBezTo>
                <a:cubicBezTo>
                  <a:pt x="1364" y="37"/>
                  <a:pt x="1360" y="40"/>
                  <a:pt x="1358" y="46"/>
                </a:cubicBezTo>
                <a:cubicBezTo>
                  <a:pt x="1357" y="50"/>
                  <a:pt x="1357" y="53"/>
                  <a:pt x="1357" y="54"/>
                </a:cubicBezTo>
                <a:cubicBezTo>
                  <a:pt x="1383" y="54"/>
                  <a:pt x="1383" y="54"/>
                  <a:pt x="1383" y="54"/>
                </a:cubicBezTo>
                <a:lnTo>
                  <a:pt x="1383" y="52"/>
                </a:lnTo>
                <a:close/>
                <a:moveTo>
                  <a:pt x="1420" y="23"/>
                </a:moveTo>
                <a:cubicBezTo>
                  <a:pt x="1417" y="30"/>
                  <a:pt x="1410" y="34"/>
                  <a:pt x="1410" y="34"/>
                </a:cubicBezTo>
                <a:cubicBezTo>
                  <a:pt x="1406" y="31"/>
                  <a:pt x="1406" y="31"/>
                  <a:pt x="1406" y="31"/>
                </a:cubicBezTo>
                <a:cubicBezTo>
                  <a:pt x="1406" y="31"/>
                  <a:pt x="1411" y="25"/>
                  <a:pt x="1411" y="14"/>
                </a:cubicBezTo>
                <a:cubicBezTo>
                  <a:pt x="1411" y="7"/>
                  <a:pt x="1410" y="4"/>
                  <a:pt x="1410" y="4"/>
                </a:cubicBezTo>
                <a:cubicBezTo>
                  <a:pt x="1423" y="4"/>
                  <a:pt x="1423" y="4"/>
                  <a:pt x="1423" y="4"/>
                </a:cubicBezTo>
                <a:cubicBezTo>
                  <a:pt x="1423" y="5"/>
                  <a:pt x="1423" y="5"/>
                  <a:pt x="1423" y="5"/>
                </a:cubicBezTo>
                <a:cubicBezTo>
                  <a:pt x="1423" y="15"/>
                  <a:pt x="1422" y="19"/>
                  <a:pt x="1420" y="23"/>
                </a:cubicBezTo>
                <a:close/>
                <a:moveTo>
                  <a:pt x="1444" y="93"/>
                </a:moveTo>
                <a:cubicBezTo>
                  <a:pt x="1431" y="93"/>
                  <a:pt x="1425" y="90"/>
                  <a:pt x="1425" y="90"/>
                </a:cubicBezTo>
                <a:cubicBezTo>
                  <a:pt x="1428" y="83"/>
                  <a:pt x="1428" y="83"/>
                  <a:pt x="1428" y="83"/>
                </a:cubicBezTo>
                <a:cubicBezTo>
                  <a:pt x="1428" y="83"/>
                  <a:pt x="1433" y="86"/>
                  <a:pt x="1443" y="86"/>
                </a:cubicBezTo>
                <a:cubicBezTo>
                  <a:pt x="1451" y="86"/>
                  <a:pt x="1455" y="83"/>
                  <a:pt x="1455" y="77"/>
                </a:cubicBezTo>
                <a:cubicBezTo>
                  <a:pt x="1455" y="72"/>
                  <a:pt x="1453" y="71"/>
                  <a:pt x="1449" y="69"/>
                </a:cubicBezTo>
                <a:cubicBezTo>
                  <a:pt x="1439" y="63"/>
                  <a:pt x="1439" y="63"/>
                  <a:pt x="1439" y="63"/>
                </a:cubicBezTo>
                <a:cubicBezTo>
                  <a:pt x="1432" y="59"/>
                  <a:pt x="1428" y="55"/>
                  <a:pt x="1428" y="47"/>
                </a:cubicBezTo>
                <a:cubicBezTo>
                  <a:pt x="1428" y="35"/>
                  <a:pt x="1436" y="30"/>
                  <a:pt x="1448" y="30"/>
                </a:cubicBezTo>
                <a:cubicBezTo>
                  <a:pt x="1459" y="30"/>
                  <a:pt x="1464" y="34"/>
                  <a:pt x="1464" y="34"/>
                </a:cubicBezTo>
                <a:cubicBezTo>
                  <a:pt x="1462" y="41"/>
                  <a:pt x="1462" y="41"/>
                  <a:pt x="1462" y="41"/>
                </a:cubicBezTo>
                <a:cubicBezTo>
                  <a:pt x="1462" y="41"/>
                  <a:pt x="1457" y="37"/>
                  <a:pt x="1449" y="37"/>
                </a:cubicBezTo>
                <a:cubicBezTo>
                  <a:pt x="1444" y="37"/>
                  <a:pt x="1438" y="39"/>
                  <a:pt x="1438" y="45"/>
                </a:cubicBezTo>
                <a:cubicBezTo>
                  <a:pt x="1438" y="50"/>
                  <a:pt x="1440" y="51"/>
                  <a:pt x="1446" y="54"/>
                </a:cubicBezTo>
                <a:cubicBezTo>
                  <a:pt x="1455" y="59"/>
                  <a:pt x="1455" y="59"/>
                  <a:pt x="1455" y="59"/>
                </a:cubicBezTo>
                <a:cubicBezTo>
                  <a:pt x="1462" y="63"/>
                  <a:pt x="1466" y="68"/>
                  <a:pt x="1466" y="75"/>
                </a:cubicBezTo>
                <a:cubicBezTo>
                  <a:pt x="1466" y="90"/>
                  <a:pt x="1452" y="93"/>
                  <a:pt x="1444" y="93"/>
                </a:cubicBezTo>
                <a:close/>
                <a:moveTo>
                  <a:pt x="1587" y="93"/>
                </a:moveTo>
                <a:cubicBezTo>
                  <a:pt x="1575" y="93"/>
                  <a:pt x="1575" y="93"/>
                  <a:pt x="1575" y="93"/>
                </a:cubicBezTo>
                <a:cubicBezTo>
                  <a:pt x="1557" y="31"/>
                  <a:pt x="1557" y="31"/>
                  <a:pt x="1557" y="31"/>
                </a:cubicBezTo>
                <a:cubicBezTo>
                  <a:pt x="1556" y="25"/>
                  <a:pt x="1556" y="23"/>
                  <a:pt x="1556" y="23"/>
                </a:cubicBezTo>
                <a:cubicBezTo>
                  <a:pt x="1556" y="23"/>
                  <a:pt x="1556" y="25"/>
                  <a:pt x="1554" y="31"/>
                </a:cubicBezTo>
                <a:cubicBezTo>
                  <a:pt x="1536" y="93"/>
                  <a:pt x="1536" y="93"/>
                  <a:pt x="1536" y="93"/>
                </a:cubicBezTo>
                <a:cubicBezTo>
                  <a:pt x="1524" y="93"/>
                  <a:pt x="1524" y="93"/>
                  <a:pt x="1524" y="93"/>
                </a:cubicBezTo>
                <a:cubicBezTo>
                  <a:pt x="1500" y="8"/>
                  <a:pt x="1500" y="8"/>
                  <a:pt x="1500" y="8"/>
                </a:cubicBezTo>
                <a:cubicBezTo>
                  <a:pt x="1512" y="8"/>
                  <a:pt x="1512" y="8"/>
                  <a:pt x="1512" y="8"/>
                </a:cubicBezTo>
                <a:cubicBezTo>
                  <a:pt x="1530" y="72"/>
                  <a:pt x="1530" y="72"/>
                  <a:pt x="1530" y="72"/>
                </a:cubicBezTo>
                <a:cubicBezTo>
                  <a:pt x="1532" y="78"/>
                  <a:pt x="1532" y="81"/>
                  <a:pt x="1532" y="81"/>
                </a:cubicBezTo>
                <a:cubicBezTo>
                  <a:pt x="1532" y="81"/>
                  <a:pt x="1532" y="77"/>
                  <a:pt x="1534" y="72"/>
                </a:cubicBezTo>
                <a:cubicBezTo>
                  <a:pt x="1552" y="8"/>
                  <a:pt x="1552" y="8"/>
                  <a:pt x="1552" y="8"/>
                </a:cubicBezTo>
                <a:cubicBezTo>
                  <a:pt x="1562" y="8"/>
                  <a:pt x="1562" y="8"/>
                  <a:pt x="1562" y="8"/>
                </a:cubicBezTo>
                <a:cubicBezTo>
                  <a:pt x="1581" y="73"/>
                  <a:pt x="1581" y="73"/>
                  <a:pt x="1581" y="73"/>
                </a:cubicBezTo>
                <a:cubicBezTo>
                  <a:pt x="1582" y="77"/>
                  <a:pt x="1582" y="81"/>
                  <a:pt x="1582" y="81"/>
                </a:cubicBezTo>
                <a:cubicBezTo>
                  <a:pt x="1582" y="81"/>
                  <a:pt x="1583" y="77"/>
                  <a:pt x="1584" y="72"/>
                </a:cubicBezTo>
                <a:cubicBezTo>
                  <a:pt x="1603" y="8"/>
                  <a:pt x="1603" y="8"/>
                  <a:pt x="1603" y="8"/>
                </a:cubicBezTo>
                <a:cubicBezTo>
                  <a:pt x="1613" y="8"/>
                  <a:pt x="1613" y="8"/>
                  <a:pt x="1613" y="8"/>
                </a:cubicBezTo>
                <a:lnTo>
                  <a:pt x="1587" y="93"/>
                </a:lnTo>
                <a:close/>
                <a:moveTo>
                  <a:pt x="1643" y="94"/>
                </a:moveTo>
                <a:cubicBezTo>
                  <a:pt x="1626" y="94"/>
                  <a:pt x="1615" y="81"/>
                  <a:pt x="1615" y="63"/>
                </a:cubicBezTo>
                <a:cubicBezTo>
                  <a:pt x="1615" y="50"/>
                  <a:pt x="1621" y="30"/>
                  <a:pt x="1645" y="30"/>
                </a:cubicBezTo>
                <a:cubicBezTo>
                  <a:pt x="1662" y="30"/>
                  <a:pt x="1673" y="43"/>
                  <a:pt x="1673" y="61"/>
                </a:cubicBezTo>
                <a:cubicBezTo>
                  <a:pt x="1673" y="74"/>
                  <a:pt x="1667" y="94"/>
                  <a:pt x="1643" y="94"/>
                </a:cubicBezTo>
                <a:close/>
                <a:moveTo>
                  <a:pt x="1644" y="37"/>
                </a:moveTo>
                <a:cubicBezTo>
                  <a:pt x="1632" y="37"/>
                  <a:pt x="1628" y="46"/>
                  <a:pt x="1628" y="62"/>
                </a:cubicBezTo>
                <a:cubicBezTo>
                  <a:pt x="1628" y="76"/>
                  <a:pt x="1632" y="87"/>
                  <a:pt x="1644" y="87"/>
                </a:cubicBezTo>
                <a:cubicBezTo>
                  <a:pt x="1656" y="87"/>
                  <a:pt x="1660" y="78"/>
                  <a:pt x="1660" y="62"/>
                </a:cubicBezTo>
                <a:cubicBezTo>
                  <a:pt x="1660" y="48"/>
                  <a:pt x="1656" y="37"/>
                  <a:pt x="1644" y="37"/>
                </a:cubicBezTo>
                <a:close/>
                <a:moveTo>
                  <a:pt x="1719" y="42"/>
                </a:moveTo>
                <a:cubicBezTo>
                  <a:pt x="1718" y="41"/>
                  <a:pt x="1715" y="39"/>
                  <a:pt x="1710" y="39"/>
                </a:cubicBezTo>
                <a:cubicBezTo>
                  <a:pt x="1704" y="39"/>
                  <a:pt x="1700" y="42"/>
                  <a:pt x="1700" y="42"/>
                </a:cubicBezTo>
                <a:cubicBezTo>
                  <a:pt x="1700" y="92"/>
                  <a:pt x="1700" y="92"/>
                  <a:pt x="1700" y="92"/>
                </a:cubicBezTo>
                <a:cubicBezTo>
                  <a:pt x="1688" y="92"/>
                  <a:pt x="1688" y="92"/>
                  <a:pt x="1688" y="92"/>
                </a:cubicBezTo>
                <a:cubicBezTo>
                  <a:pt x="1688" y="32"/>
                  <a:pt x="1688" y="32"/>
                  <a:pt x="1688" y="32"/>
                </a:cubicBezTo>
                <a:cubicBezTo>
                  <a:pt x="1700" y="32"/>
                  <a:pt x="1700" y="32"/>
                  <a:pt x="1700" y="32"/>
                </a:cubicBezTo>
                <a:cubicBezTo>
                  <a:pt x="1700" y="39"/>
                  <a:pt x="1700" y="39"/>
                  <a:pt x="1700" y="39"/>
                </a:cubicBezTo>
                <a:cubicBezTo>
                  <a:pt x="1700" y="39"/>
                  <a:pt x="1705" y="30"/>
                  <a:pt x="1714" y="30"/>
                </a:cubicBezTo>
                <a:cubicBezTo>
                  <a:pt x="1719" y="30"/>
                  <a:pt x="1721" y="32"/>
                  <a:pt x="1723" y="32"/>
                </a:cubicBezTo>
                <a:lnTo>
                  <a:pt x="1719" y="42"/>
                </a:lnTo>
                <a:close/>
                <a:moveTo>
                  <a:pt x="1769" y="92"/>
                </a:moveTo>
                <a:cubicBezTo>
                  <a:pt x="1746" y="60"/>
                  <a:pt x="1746" y="60"/>
                  <a:pt x="1746" y="60"/>
                </a:cubicBezTo>
                <a:cubicBezTo>
                  <a:pt x="1746" y="92"/>
                  <a:pt x="1746" y="92"/>
                  <a:pt x="1746" y="92"/>
                </a:cubicBezTo>
                <a:cubicBezTo>
                  <a:pt x="1734" y="92"/>
                  <a:pt x="1734" y="92"/>
                  <a:pt x="1734" y="92"/>
                </a:cubicBezTo>
                <a:cubicBezTo>
                  <a:pt x="1734" y="0"/>
                  <a:pt x="1734" y="0"/>
                  <a:pt x="1734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746" y="58"/>
                  <a:pt x="1746" y="58"/>
                  <a:pt x="1746" y="58"/>
                </a:cubicBezTo>
                <a:cubicBezTo>
                  <a:pt x="1770" y="32"/>
                  <a:pt x="1770" y="32"/>
                  <a:pt x="1770" y="32"/>
                </a:cubicBezTo>
                <a:cubicBezTo>
                  <a:pt x="1783" y="32"/>
                  <a:pt x="1783" y="32"/>
                  <a:pt x="1783" y="32"/>
                </a:cubicBezTo>
                <a:cubicBezTo>
                  <a:pt x="1757" y="57"/>
                  <a:pt x="1757" y="57"/>
                  <a:pt x="1757" y="57"/>
                </a:cubicBezTo>
                <a:cubicBezTo>
                  <a:pt x="1783" y="92"/>
                  <a:pt x="1783" y="92"/>
                  <a:pt x="1783" y="92"/>
                </a:cubicBezTo>
                <a:lnTo>
                  <a:pt x="1769" y="92"/>
                </a:lnTo>
                <a:close/>
                <a:moveTo>
                  <a:pt x="1803" y="99"/>
                </a:moveTo>
                <a:cubicBezTo>
                  <a:pt x="1799" y="106"/>
                  <a:pt x="1792" y="110"/>
                  <a:pt x="1792" y="110"/>
                </a:cubicBezTo>
                <a:cubicBezTo>
                  <a:pt x="1789" y="106"/>
                  <a:pt x="1789" y="106"/>
                  <a:pt x="1789" y="106"/>
                </a:cubicBezTo>
                <a:cubicBezTo>
                  <a:pt x="1789" y="106"/>
                  <a:pt x="1794" y="100"/>
                  <a:pt x="1794" y="89"/>
                </a:cubicBezTo>
                <a:cubicBezTo>
                  <a:pt x="1794" y="83"/>
                  <a:pt x="1793" y="80"/>
                  <a:pt x="1793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91"/>
                  <a:pt x="1804" y="95"/>
                  <a:pt x="1803" y="99"/>
                </a:cubicBezTo>
                <a:close/>
                <a:moveTo>
                  <a:pt x="1878" y="92"/>
                </a:moveTo>
                <a:cubicBezTo>
                  <a:pt x="1878" y="87"/>
                  <a:pt x="1878" y="87"/>
                  <a:pt x="1878" y="87"/>
                </a:cubicBezTo>
                <a:cubicBezTo>
                  <a:pt x="1878" y="87"/>
                  <a:pt x="1873" y="93"/>
                  <a:pt x="1863" y="93"/>
                </a:cubicBezTo>
                <a:cubicBezTo>
                  <a:pt x="1852" y="93"/>
                  <a:pt x="1844" y="87"/>
                  <a:pt x="1844" y="76"/>
                </a:cubicBezTo>
                <a:cubicBezTo>
                  <a:pt x="1844" y="70"/>
                  <a:pt x="1847" y="65"/>
                  <a:pt x="1851" y="62"/>
                </a:cubicBezTo>
                <a:cubicBezTo>
                  <a:pt x="1855" y="59"/>
                  <a:pt x="1862" y="58"/>
                  <a:pt x="1869" y="58"/>
                </a:cubicBezTo>
                <a:cubicBezTo>
                  <a:pt x="1873" y="58"/>
                  <a:pt x="1878" y="59"/>
                  <a:pt x="1878" y="59"/>
                </a:cubicBezTo>
                <a:cubicBezTo>
                  <a:pt x="1878" y="54"/>
                  <a:pt x="1878" y="54"/>
                  <a:pt x="1878" y="54"/>
                </a:cubicBezTo>
                <a:cubicBezTo>
                  <a:pt x="1878" y="51"/>
                  <a:pt x="1878" y="46"/>
                  <a:pt x="1877" y="44"/>
                </a:cubicBezTo>
                <a:cubicBezTo>
                  <a:pt x="1876" y="39"/>
                  <a:pt x="1871" y="37"/>
                  <a:pt x="1866" y="37"/>
                </a:cubicBezTo>
                <a:cubicBezTo>
                  <a:pt x="1858" y="37"/>
                  <a:pt x="1853" y="40"/>
                  <a:pt x="1853" y="40"/>
                </a:cubicBezTo>
                <a:cubicBezTo>
                  <a:pt x="1850" y="33"/>
                  <a:pt x="1850" y="33"/>
                  <a:pt x="1850" y="33"/>
                </a:cubicBezTo>
                <a:cubicBezTo>
                  <a:pt x="1850" y="33"/>
                  <a:pt x="1857" y="30"/>
                  <a:pt x="1869" y="30"/>
                </a:cubicBezTo>
                <a:cubicBezTo>
                  <a:pt x="1885" y="30"/>
                  <a:pt x="1888" y="39"/>
                  <a:pt x="1888" y="42"/>
                </a:cubicBezTo>
                <a:cubicBezTo>
                  <a:pt x="1889" y="45"/>
                  <a:pt x="1889" y="55"/>
                  <a:pt x="1889" y="57"/>
                </a:cubicBezTo>
                <a:cubicBezTo>
                  <a:pt x="1889" y="92"/>
                  <a:pt x="1889" y="92"/>
                  <a:pt x="1889" y="92"/>
                </a:cubicBezTo>
                <a:lnTo>
                  <a:pt x="1878" y="92"/>
                </a:lnTo>
                <a:close/>
                <a:moveTo>
                  <a:pt x="1878" y="64"/>
                </a:moveTo>
                <a:cubicBezTo>
                  <a:pt x="1878" y="64"/>
                  <a:pt x="1876" y="64"/>
                  <a:pt x="1871" y="64"/>
                </a:cubicBezTo>
                <a:cubicBezTo>
                  <a:pt x="1867" y="64"/>
                  <a:pt x="1863" y="65"/>
                  <a:pt x="1861" y="66"/>
                </a:cubicBezTo>
                <a:cubicBezTo>
                  <a:pt x="1857" y="68"/>
                  <a:pt x="1856" y="72"/>
                  <a:pt x="1856" y="75"/>
                </a:cubicBezTo>
                <a:cubicBezTo>
                  <a:pt x="1856" y="84"/>
                  <a:pt x="1862" y="86"/>
                  <a:pt x="1868" y="86"/>
                </a:cubicBezTo>
                <a:cubicBezTo>
                  <a:pt x="1874" y="86"/>
                  <a:pt x="1878" y="84"/>
                  <a:pt x="1878" y="84"/>
                </a:cubicBezTo>
                <a:lnTo>
                  <a:pt x="1878" y="64"/>
                </a:lnTo>
                <a:close/>
                <a:moveTo>
                  <a:pt x="1946" y="92"/>
                </a:moveTo>
                <a:cubicBezTo>
                  <a:pt x="1946" y="60"/>
                  <a:pt x="1946" y="60"/>
                  <a:pt x="1946" y="60"/>
                </a:cubicBezTo>
                <a:cubicBezTo>
                  <a:pt x="1946" y="56"/>
                  <a:pt x="1946" y="52"/>
                  <a:pt x="1945" y="49"/>
                </a:cubicBezTo>
                <a:cubicBezTo>
                  <a:pt x="1944" y="41"/>
                  <a:pt x="1939" y="38"/>
                  <a:pt x="1931" y="38"/>
                </a:cubicBezTo>
                <a:cubicBezTo>
                  <a:pt x="1924" y="38"/>
                  <a:pt x="1919" y="41"/>
                  <a:pt x="1919" y="41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08" y="92"/>
                  <a:pt x="1908" y="92"/>
                  <a:pt x="1908" y="92"/>
                </a:cubicBezTo>
                <a:cubicBezTo>
                  <a:pt x="1908" y="32"/>
                  <a:pt x="1908" y="32"/>
                  <a:pt x="1908" y="32"/>
                </a:cubicBezTo>
                <a:cubicBezTo>
                  <a:pt x="1919" y="32"/>
                  <a:pt x="1919" y="32"/>
                  <a:pt x="1919" y="32"/>
                </a:cubicBezTo>
                <a:cubicBezTo>
                  <a:pt x="1919" y="38"/>
                  <a:pt x="1919" y="38"/>
                  <a:pt x="1919" y="38"/>
                </a:cubicBezTo>
                <a:cubicBezTo>
                  <a:pt x="1919" y="38"/>
                  <a:pt x="1925" y="30"/>
                  <a:pt x="1937" y="30"/>
                </a:cubicBezTo>
                <a:cubicBezTo>
                  <a:pt x="1950" y="30"/>
                  <a:pt x="1955" y="38"/>
                  <a:pt x="1956" y="44"/>
                </a:cubicBezTo>
                <a:cubicBezTo>
                  <a:pt x="1957" y="48"/>
                  <a:pt x="1957" y="53"/>
                  <a:pt x="1957" y="56"/>
                </a:cubicBezTo>
                <a:cubicBezTo>
                  <a:pt x="1957" y="92"/>
                  <a:pt x="1957" y="92"/>
                  <a:pt x="1957" y="92"/>
                </a:cubicBezTo>
                <a:lnTo>
                  <a:pt x="1946" y="92"/>
                </a:lnTo>
                <a:close/>
                <a:moveTo>
                  <a:pt x="2015" y="92"/>
                </a:moveTo>
                <a:cubicBezTo>
                  <a:pt x="2015" y="86"/>
                  <a:pt x="2015" y="86"/>
                  <a:pt x="2015" y="86"/>
                </a:cubicBezTo>
                <a:cubicBezTo>
                  <a:pt x="2015" y="86"/>
                  <a:pt x="2010" y="93"/>
                  <a:pt x="1998" y="93"/>
                </a:cubicBezTo>
                <a:cubicBezTo>
                  <a:pt x="1984" y="93"/>
                  <a:pt x="1973" y="83"/>
                  <a:pt x="1973" y="63"/>
                </a:cubicBezTo>
                <a:cubicBezTo>
                  <a:pt x="1973" y="43"/>
                  <a:pt x="1986" y="31"/>
                  <a:pt x="2002" y="31"/>
                </a:cubicBezTo>
                <a:cubicBezTo>
                  <a:pt x="2011" y="31"/>
                  <a:pt x="2015" y="33"/>
                  <a:pt x="2015" y="33"/>
                </a:cubicBezTo>
                <a:cubicBezTo>
                  <a:pt x="2015" y="0"/>
                  <a:pt x="2015" y="0"/>
                  <a:pt x="2015" y="0"/>
                </a:cubicBezTo>
                <a:cubicBezTo>
                  <a:pt x="2027" y="0"/>
                  <a:pt x="2027" y="0"/>
                  <a:pt x="2027" y="0"/>
                </a:cubicBezTo>
                <a:cubicBezTo>
                  <a:pt x="2027" y="92"/>
                  <a:pt x="2027" y="92"/>
                  <a:pt x="2027" y="92"/>
                </a:cubicBezTo>
                <a:lnTo>
                  <a:pt x="2015" y="92"/>
                </a:lnTo>
                <a:close/>
                <a:moveTo>
                  <a:pt x="2015" y="38"/>
                </a:moveTo>
                <a:cubicBezTo>
                  <a:pt x="2015" y="38"/>
                  <a:pt x="2012" y="37"/>
                  <a:pt x="2006" y="37"/>
                </a:cubicBezTo>
                <a:cubicBezTo>
                  <a:pt x="1992" y="37"/>
                  <a:pt x="1985" y="46"/>
                  <a:pt x="1985" y="62"/>
                </a:cubicBezTo>
                <a:cubicBezTo>
                  <a:pt x="1985" y="76"/>
                  <a:pt x="1992" y="86"/>
                  <a:pt x="2004" y="86"/>
                </a:cubicBezTo>
                <a:cubicBezTo>
                  <a:pt x="2011" y="86"/>
                  <a:pt x="2015" y="83"/>
                  <a:pt x="2015" y="83"/>
                </a:cubicBezTo>
                <a:lnTo>
                  <a:pt x="2015" y="38"/>
                </a:lnTo>
                <a:close/>
              </a:path>
            </a:pathLst>
          </a:custGeom>
          <a:solidFill>
            <a:srgbClr val="5057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9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783971"/>
            <a:ext cx="2544849" cy="31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3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6" title="Helping Patients is Our Life's Work, and"/>
          <p:cNvSpPr>
            <a:spLocks noChangeAspect="1" noEditPoints="1"/>
          </p:cNvSpPr>
          <p:nvPr userDrawn="1"/>
        </p:nvSpPr>
        <p:spPr bwMode="gray">
          <a:xfrm>
            <a:off x="1778147" y="3968495"/>
            <a:ext cx="4443984" cy="262666"/>
          </a:xfrm>
          <a:custGeom>
            <a:avLst/>
            <a:gdLst>
              <a:gd name="T0" fmla="*/ 11 w 2027"/>
              <a:gd name="T1" fmla="*/ 45 h 120"/>
              <a:gd name="T2" fmla="*/ 113 w 2027"/>
              <a:gd name="T3" fmla="*/ 86 h 120"/>
              <a:gd name="T4" fmla="*/ 131 w 2027"/>
              <a:gd name="T5" fmla="*/ 59 h 120"/>
              <a:gd name="T6" fmla="*/ 119 w 2027"/>
              <a:gd name="T7" fmla="*/ 52 h 120"/>
              <a:gd name="T8" fmla="*/ 188 w 2027"/>
              <a:gd name="T9" fmla="*/ 120 h 120"/>
              <a:gd name="T10" fmla="*/ 200 w 2027"/>
              <a:gd name="T11" fmla="*/ 38 h 120"/>
              <a:gd name="T12" fmla="*/ 252 w 2027"/>
              <a:gd name="T13" fmla="*/ 7 h 120"/>
              <a:gd name="T14" fmla="*/ 315 w 2027"/>
              <a:gd name="T15" fmla="*/ 92 h 120"/>
              <a:gd name="T16" fmla="*/ 289 w 2027"/>
              <a:gd name="T17" fmla="*/ 32 h 120"/>
              <a:gd name="T18" fmla="*/ 388 w 2027"/>
              <a:gd name="T19" fmla="*/ 51 h 120"/>
              <a:gd name="T20" fmla="*/ 363 w 2027"/>
              <a:gd name="T21" fmla="*/ 120 h 120"/>
              <a:gd name="T22" fmla="*/ 397 w 2027"/>
              <a:gd name="T23" fmla="*/ 32 h 120"/>
              <a:gd name="T24" fmla="*/ 368 w 2027"/>
              <a:gd name="T25" fmla="*/ 91 h 120"/>
              <a:gd name="T26" fmla="*/ 461 w 2027"/>
              <a:gd name="T27" fmla="*/ 57 h 120"/>
              <a:gd name="T28" fmla="*/ 437 w 2027"/>
              <a:gd name="T29" fmla="*/ 92 h 120"/>
              <a:gd name="T30" fmla="*/ 512 w 2027"/>
              <a:gd name="T31" fmla="*/ 93 h 120"/>
              <a:gd name="T32" fmla="*/ 503 w 2027"/>
              <a:gd name="T33" fmla="*/ 40 h 120"/>
              <a:gd name="T34" fmla="*/ 521 w 2027"/>
              <a:gd name="T35" fmla="*/ 64 h 120"/>
              <a:gd name="T36" fmla="*/ 560 w 2027"/>
              <a:gd name="T37" fmla="*/ 71 h 120"/>
              <a:gd name="T38" fmla="*/ 571 w 2027"/>
              <a:gd name="T39" fmla="*/ 32 h 120"/>
              <a:gd name="T40" fmla="*/ 577 w 2027"/>
              <a:gd name="T41" fmla="*/ 93 h 120"/>
              <a:gd name="T42" fmla="*/ 615 w 2027"/>
              <a:gd name="T43" fmla="*/ 32 h 120"/>
              <a:gd name="T44" fmla="*/ 661 w 2027"/>
              <a:gd name="T45" fmla="*/ 93 h 120"/>
              <a:gd name="T46" fmla="*/ 669 w 2027"/>
              <a:gd name="T47" fmla="*/ 52 h 120"/>
              <a:gd name="T48" fmla="*/ 734 w 2027"/>
              <a:gd name="T49" fmla="*/ 49 h 120"/>
              <a:gd name="T50" fmla="*/ 726 w 2027"/>
              <a:gd name="T51" fmla="*/ 30 h 120"/>
              <a:gd name="T52" fmla="*/ 765 w 2027"/>
              <a:gd name="T53" fmla="*/ 38 h 120"/>
              <a:gd name="T54" fmla="*/ 796 w 2027"/>
              <a:gd name="T55" fmla="*/ 32 h 120"/>
              <a:gd name="T56" fmla="*/ 824 w 2027"/>
              <a:gd name="T57" fmla="*/ 93 h 120"/>
              <a:gd name="T58" fmla="*/ 828 w 2027"/>
              <a:gd name="T59" fmla="*/ 30 h 120"/>
              <a:gd name="T60" fmla="*/ 824 w 2027"/>
              <a:gd name="T61" fmla="*/ 93 h 120"/>
              <a:gd name="T62" fmla="*/ 901 w 2027"/>
              <a:gd name="T63" fmla="*/ 32 h 120"/>
              <a:gd name="T64" fmla="*/ 937 w 2027"/>
              <a:gd name="T65" fmla="*/ 69 h 120"/>
              <a:gd name="T66" fmla="*/ 934 w 2027"/>
              <a:gd name="T67" fmla="*/ 54 h 120"/>
              <a:gd name="T68" fmla="*/ 1032 w 2027"/>
              <a:gd name="T69" fmla="*/ 94 h 120"/>
              <a:gd name="T70" fmla="*/ 1106 w 2027"/>
              <a:gd name="T71" fmla="*/ 94 h 120"/>
              <a:gd name="T72" fmla="*/ 1124 w 2027"/>
              <a:gd name="T73" fmla="*/ 83 h 120"/>
              <a:gd name="T74" fmla="*/ 1166 w 2027"/>
              <a:gd name="T75" fmla="*/ 92 h 120"/>
              <a:gd name="T76" fmla="*/ 1227 w 2027"/>
              <a:gd name="T77" fmla="*/ 92 h 120"/>
              <a:gd name="T78" fmla="*/ 1280 w 2027"/>
              <a:gd name="T79" fmla="*/ 14 h 120"/>
              <a:gd name="T80" fmla="*/ 1281 w 2027"/>
              <a:gd name="T81" fmla="*/ 92 h 120"/>
              <a:gd name="T82" fmla="*/ 1325 w 2027"/>
              <a:gd name="T83" fmla="*/ 38 h 120"/>
              <a:gd name="T84" fmla="*/ 1315 w 2027"/>
              <a:gd name="T85" fmla="*/ 13 h 120"/>
              <a:gd name="T86" fmla="*/ 1393 w 2027"/>
              <a:gd name="T87" fmla="*/ 90 h 120"/>
              <a:gd name="T88" fmla="*/ 1356 w 2027"/>
              <a:gd name="T89" fmla="*/ 60 h 120"/>
              <a:gd name="T90" fmla="*/ 1410 w 2027"/>
              <a:gd name="T91" fmla="*/ 34 h 120"/>
              <a:gd name="T92" fmla="*/ 1425 w 2027"/>
              <a:gd name="T93" fmla="*/ 90 h 120"/>
              <a:gd name="T94" fmla="*/ 1464 w 2027"/>
              <a:gd name="T95" fmla="*/ 34 h 120"/>
              <a:gd name="T96" fmla="*/ 1587 w 2027"/>
              <a:gd name="T97" fmla="*/ 93 h 120"/>
              <a:gd name="T98" fmla="*/ 1512 w 2027"/>
              <a:gd name="T99" fmla="*/ 8 h 120"/>
              <a:gd name="T100" fmla="*/ 1584 w 2027"/>
              <a:gd name="T101" fmla="*/ 72 h 120"/>
              <a:gd name="T102" fmla="*/ 1643 w 2027"/>
              <a:gd name="T103" fmla="*/ 94 h 120"/>
              <a:gd name="T104" fmla="*/ 1700 w 2027"/>
              <a:gd name="T105" fmla="*/ 42 h 120"/>
              <a:gd name="T106" fmla="*/ 1719 w 2027"/>
              <a:gd name="T107" fmla="*/ 42 h 120"/>
              <a:gd name="T108" fmla="*/ 1770 w 2027"/>
              <a:gd name="T109" fmla="*/ 32 h 120"/>
              <a:gd name="T110" fmla="*/ 1794 w 2027"/>
              <a:gd name="T111" fmla="*/ 89 h 120"/>
              <a:gd name="T112" fmla="*/ 1844 w 2027"/>
              <a:gd name="T113" fmla="*/ 76 h 120"/>
              <a:gd name="T114" fmla="*/ 1850 w 2027"/>
              <a:gd name="T115" fmla="*/ 33 h 120"/>
              <a:gd name="T116" fmla="*/ 1861 w 2027"/>
              <a:gd name="T117" fmla="*/ 66 h 120"/>
              <a:gd name="T118" fmla="*/ 1931 w 2027"/>
              <a:gd name="T119" fmla="*/ 38 h 120"/>
              <a:gd name="T120" fmla="*/ 1956 w 2027"/>
              <a:gd name="T121" fmla="*/ 44 h 120"/>
              <a:gd name="T122" fmla="*/ 2002 w 2027"/>
              <a:gd name="T123" fmla="*/ 31 h 120"/>
              <a:gd name="T124" fmla="*/ 1985 w 2027"/>
              <a:gd name="T12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27" h="120">
                <a:moveTo>
                  <a:pt x="52" y="92"/>
                </a:moveTo>
                <a:cubicBezTo>
                  <a:pt x="52" y="52"/>
                  <a:pt x="52" y="52"/>
                  <a:pt x="52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1" y="92"/>
                  <a:pt x="11" y="92"/>
                  <a:pt x="11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8"/>
                  <a:pt x="0" y="8"/>
                  <a:pt x="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45"/>
                  <a:pt x="11" y="45"/>
                  <a:pt x="1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2" y="8"/>
                  <a:pt x="52" y="8"/>
                  <a:pt x="52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2"/>
                  <a:pt x="64" y="92"/>
                  <a:pt x="64" y="92"/>
                </a:cubicBezTo>
                <a:lnTo>
                  <a:pt x="52" y="92"/>
                </a:lnTo>
                <a:close/>
                <a:moveTo>
                  <a:pt x="92" y="60"/>
                </a:moveTo>
                <a:cubicBezTo>
                  <a:pt x="92" y="60"/>
                  <a:pt x="92" y="62"/>
                  <a:pt x="92" y="62"/>
                </a:cubicBezTo>
                <a:cubicBezTo>
                  <a:pt x="92" y="83"/>
                  <a:pt x="106" y="86"/>
                  <a:pt x="113" y="86"/>
                </a:cubicBezTo>
                <a:cubicBezTo>
                  <a:pt x="122" y="86"/>
                  <a:pt x="126" y="83"/>
                  <a:pt x="126" y="83"/>
                </a:cubicBezTo>
                <a:cubicBezTo>
                  <a:pt x="129" y="90"/>
                  <a:pt x="129" y="90"/>
                  <a:pt x="129" y="90"/>
                </a:cubicBezTo>
                <a:cubicBezTo>
                  <a:pt x="129" y="90"/>
                  <a:pt x="123" y="93"/>
                  <a:pt x="111" y="93"/>
                </a:cubicBezTo>
                <a:cubicBezTo>
                  <a:pt x="98" y="93"/>
                  <a:pt x="81" y="89"/>
                  <a:pt x="81" y="62"/>
                </a:cubicBezTo>
                <a:cubicBezTo>
                  <a:pt x="81" y="51"/>
                  <a:pt x="85" y="30"/>
                  <a:pt x="108" y="30"/>
                </a:cubicBezTo>
                <a:cubicBezTo>
                  <a:pt x="118" y="30"/>
                  <a:pt x="124" y="34"/>
                  <a:pt x="127" y="40"/>
                </a:cubicBezTo>
                <a:cubicBezTo>
                  <a:pt x="130" y="44"/>
                  <a:pt x="131" y="51"/>
                  <a:pt x="131" y="58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1" y="60"/>
                  <a:pt x="131" y="60"/>
                  <a:pt x="131" y="60"/>
                </a:cubicBezTo>
                <a:lnTo>
                  <a:pt x="92" y="60"/>
                </a:lnTo>
                <a:close/>
                <a:moveTo>
                  <a:pt x="119" y="52"/>
                </a:moveTo>
                <a:cubicBezTo>
                  <a:pt x="119" y="42"/>
                  <a:pt x="115" y="37"/>
                  <a:pt x="106" y="37"/>
                </a:cubicBezTo>
                <a:cubicBezTo>
                  <a:pt x="100" y="37"/>
                  <a:pt x="96" y="40"/>
                  <a:pt x="94" y="46"/>
                </a:cubicBezTo>
                <a:cubicBezTo>
                  <a:pt x="93" y="50"/>
                  <a:pt x="93" y="53"/>
                  <a:pt x="93" y="54"/>
                </a:cubicBezTo>
                <a:cubicBezTo>
                  <a:pt x="119" y="54"/>
                  <a:pt x="119" y="54"/>
                  <a:pt x="119" y="54"/>
                </a:cubicBezTo>
                <a:lnTo>
                  <a:pt x="119" y="52"/>
                </a:lnTo>
                <a:close/>
                <a:moveTo>
                  <a:pt x="146" y="92"/>
                </a:moveTo>
                <a:cubicBezTo>
                  <a:pt x="146" y="0"/>
                  <a:pt x="146" y="0"/>
                  <a:pt x="14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92"/>
                  <a:pt x="158" y="92"/>
                  <a:pt x="158" y="92"/>
                </a:cubicBezTo>
                <a:lnTo>
                  <a:pt x="146" y="92"/>
                </a:lnTo>
                <a:close/>
                <a:moveTo>
                  <a:pt x="202" y="94"/>
                </a:moveTo>
                <a:cubicBezTo>
                  <a:pt x="192" y="94"/>
                  <a:pt x="188" y="91"/>
                  <a:pt x="188" y="91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88" y="38"/>
                  <a:pt x="188" y="38"/>
                  <a:pt x="188" y="38"/>
                </a:cubicBezTo>
                <a:cubicBezTo>
                  <a:pt x="188" y="38"/>
                  <a:pt x="193" y="31"/>
                  <a:pt x="206" y="31"/>
                </a:cubicBezTo>
                <a:cubicBezTo>
                  <a:pt x="221" y="31"/>
                  <a:pt x="231" y="42"/>
                  <a:pt x="231" y="61"/>
                </a:cubicBezTo>
                <a:cubicBezTo>
                  <a:pt x="231" y="81"/>
                  <a:pt x="218" y="94"/>
                  <a:pt x="202" y="94"/>
                </a:cubicBezTo>
                <a:close/>
                <a:moveTo>
                  <a:pt x="200" y="38"/>
                </a:moveTo>
                <a:cubicBezTo>
                  <a:pt x="193" y="38"/>
                  <a:pt x="188" y="41"/>
                  <a:pt x="188" y="41"/>
                </a:cubicBezTo>
                <a:cubicBezTo>
                  <a:pt x="188" y="86"/>
                  <a:pt x="188" y="86"/>
                  <a:pt x="188" y="86"/>
                </a:cubicBezTo>
                <a:cubicBezTo>
                  <a:pt x="188" y="86"/>
                  <a:pt x="192" y="87"/>
                  <a:pt x="197" y="87"/>
                </a:cubicBezTo>
                <a:cubicBezTo>
                  <a:pt x="212" y="87"/>
                  <a:pt x="219" y="78"/>
                  <a:pt x="219" y="62"/>
                </a:cubicBezTo>
                <a:cubicBezTo>
                  <a:pt x="219" y="48"/>
                  <a:pt x="212" y="38"/>
                  <a:pt x="200" y="38"/>
                </a:cubicBezTo>
                <a:close/>
                <a:moveTo>
                  <a:pt x="252" y="20"/>
                </a:moveTo>
                <a:cubicBezTo>
                  <a:pt x="248" y="20"/>
                  <a:pt x="245" y="18"/>
                  <a:pt x="245" y="14"/>
                </a:cubicBezTo>
                <a:cubicBezTo>
                  <a:pt x="245" y="9"/>
                  <a:pt x="248" y="7"/>
                  <a:pt x="252" y="7"/>
                </a:cubicBezTo>
                <a:cubicBezTo>
                  <a:pt x="257" y="7"/>
                  <a:pt x="259" y="9"/>
                  <a:pt x="259" y="13"/>
                </a:cubicBezTo>
                <a:cubicBezTo>
                  <a:pt x="259" y="18"/>
                  <a:pt x="257" y="20"/>
                  <a:pt x="252" y="20"/>
                </a:cubicBezTo>
                <a:close/>
                <a:moveTo>
                  <a:pt x="247" y="92"/>
                </a:moveTo>
                <a:cubicBezTo>
                  <a:pt x="247" y="32"/>
                  <a:pt x="247" y="32"/>
                  <a:pt x="247" y="32"/>
                </a:cubicBezTo>
                <a:cubicBezTo>
                  <a:pt x="258" y="32"/>
                  <a:pt x="258" y="32"/>
                  <a:pt x="258" y="32"/>
                </a:cubicBezTo>
                <a:cubicBezTo>
                  <a:pt x="258" y="92"/>
                  <a:pt x="258" y="92"/>
                  <a:pt x="258" y="92"/>
                </a:cubicBezTo>
                <a:lnTo>
                  <a:pt x="247" y="92"/>
                </a:lnTo>
                <a:close/>
                <a:moveTo>
                  <a:pt x="315" y="92"/>
                </a:moveTo>
                <a:cubicBezTo>
                  <a:pt x="315" y="60"/>
                  <a:pt x="315" y="60"/>
                  <a:pt x="315" y="60"/>
                </a:cubicBezTo>
                <a:cubicBezTo>
                  <a:pt x="315" y="56"/>
                  <a:pt x="315" y="52"/>
                  <a:pt x="315" y="49"/>
                </a:cubicBezTo>
                <a:cubicBezTo>
                  <a:pt x="313" y="41"/>
                  <a:pt x="308" y="38"/>
                  <a:pt x="300" y="38"/>
                </a:cubicBezTo>
                <a:cubicBezTo>
                  <a:pt x="294" y="38"/>
                  <a:pt x="289" y="41"/>
                  <a:pt x="289" y="41"/>
                </a:cubicBezTo>
                <a:cubicBezTo>
                  <a:pt x="289" y="92"/>
                  <a:pt x="289" y="92"/>
                  <a:pt x="289" y="92"/>
                </a:cubicBezTo>
                <a:cubicBezTo>
                  <a:pt x="277" y="92"/>
                  <a:pt x="277" y="92"/>
                  <a:pt x="277" y="92"/>
                </a:cubicBezTo>
                <a:cubicBezTo>
                  <a:pt x="277" y="32"/>
                  <a:pt x="277" y="32"/>
                  <a:pt x="277" y="32"/>
                </a:cubicBezTo>
                <a:cubicBezTo>
                  <a:pt x="289" y="32"/>
                  <a:pt x="289" y="32"/>
                  <a:pt x="289" y="32"/>
                </a:cubicBezTo>
                <a:cubicBezTo>
                  <a:pt x="289" y="38"/>
                  <a:pt x="289" y="38"/>
                  <a:pt x="289" y="38"/>
                </a:cubicBezTo>
                <a:cubicBezTo>
                  <a:pt x="289" y="38"/>
                  <a:pt x="294" y="30"/>
                  <a:pt x="307" y="30"/>
                </a:cubicBezTo>
                <a:cubicBezTo>
                  <a:pt x="319" y="30"/>
                  <a:pt x="324" y="38"/>
                  <a:pt x="326" y="44"/>
                </a:cubicBezTo>
                <a:cubicBezTo>
                  <a:pt x="327" y="48"/>
                  <a:pt x="327" y="53"/>
                  <a:pt x="327" y="56"/>
                </a:cubicBezTo>
                <a:cubicBezTo>
                  <a:pt x="327" y="92"/>
                  <a:pt x="327" y="92"/>
                  <a:pt x="327" y="92"/>
                </a:cubicBezTo>
                <a:lnTo>
                  <a:pt x="315" y="92"/>
                </a:lnTo>
                <a:close/>
                <a:moveTo>
                  <a:pt x="383" y="38"/>
                </a:moveTo>
                <a:cubicBezTo>
                  <a:pt x="383" y="38"/>
                  <a:pt x="388" y="43"/>
                  <a:pt x="388" y="51"/>
                </a:cubicBezTo>
                <a:cubicBezTo>
                  <a:pt x="388" y="62"/>
                  <a:pt x="380" y="71"/>
                  <a:pt x="365" y="71"/>
                </a:cubicBezTo>
                <a:cubicBezTo>
                  <a:pt x="361" y="71"/>
                  <a:pt x="359" y="71"/>
                  <a:pt x="359" y="71"/>
                </a:cubicBezTo>
                <a:cubicBezTo>
                  <a:pt x="359" y="71"/>
                  <a:pt x="356" y="73"/>
                  <a:pt x="356" y="77"/>
                </a:cubicBezTo>
                <a:cubicBezTo>
                  <a:pt x="356" y="82"/>
                  <a:pt x="361" y="82"/>
                  <a:pt x="365" y="82"/>
                </a:cubicBezTo>
                <a:cubicBezTo>
                  <a:pt x="369" y="82"/>
                  <a:pt x="371" y="82"/>
                  <a:pt x="376" y="82"/>
                </a:cubicBezTo>
                <a:cubicBezTo>
                  <a:pt x="381" y="82"/>
                  <a:pt x="395" y="81"/>
                  <a:pt x="395" y="96"/>
                </a:cubicBezTo>
                <a:cubicBezTo>
                  <a:pt x="395" y="104"/>
                  <a:pt x="391" y="111"/>
                  <a:pt x="382" y="116"/>
                </a:cubicBezTo>
                <a:cubicBezTo>
                  <a:pt x="377" y="118"/>
                  <a:pt x="371" y="120"/>
                  <a:pt x="363" y="120"/>
                </a:cubicBezTo>
                <a:cubicBezTo>
                  <a:pt x="350" y="120"/>
                  <a:pt x="338" y="116"/>
                  <a:pt x="338" y="104"/>
                </a:cubicBezTo>
                <a:cubicBezTo>
                  <a:pt x="338" y="93"/>
                  <a:pt x="351" y="90"/>
                  <a:pt x="351" y="90"/>
                </a:cubicBezTo>
                <a:cubicBezTo>
                  <a:pt x="351" y="90"/>
                  <a:pt x="346" y="88"/>
                  <a:pt x="346" y="82"/>
                </a:cubicBezTo>
                <a:cubicBezTo>
                  <a:pt x="346" y="73"/>
                  <a:pt x="355" y="70"/>
                  <a:pt x="355" y="70"/>
                </a:cubicBezTo>
                <a:cubicBezTo>
                  <a:pt x="355" y="70"/>
                  <a:pt x="342" y="66"/>
                  <a:pt x="342" y="51"/>
                </a:cubicBezTo>
                <a:cubicBezTo>
                  <a:pt x="342" y="40"/>
                  <a:pt x="350" y="30"/>
                  <a:pt x="365" y="30"/>
                </a:cubicBezTo>
                <a:cubicBezTo>
                  <a:pt x="370" y="30"/>
                  <a:pt x="374" y="32"/>
                  <a:pt x="374" y="32"/>
                </a:cubicBezTo>
                <a:cubicBezTo>
                  <a:pt x="397" y="32"/>
                  <a:pt x="397" y="32"/>
                  <a:pt x="397" y="32"/>
                </a:cubicBezTo>
                <a:cubicBezTo>
                  <a:pt x="397" y="38"/>
                  <a:pt x="397" y="38"/>
                  <a:pt x="397" y="38"/>
                </a:cubicBezTo>
                <a:lnTo>
                  <a:pt x="383" y="38"/>
                </a:lnTo>
                <a:close/>
                <a:moveTo>
                  <a:pt x="368" y="91"/>
                </a:moveTo>
                <a:cubicBezTo>
                  <a:pt x="355" y="91"/>
                  <a:pt x="355" y="91"/>
                  <a:pt x="355" y="91"/>
                </a:cubicBezTo>
                <a:cubicBezTo>
                  <a:pt x="355" y="91"/>
                  <a:pt x="348" y="94"/>
                  <a:pt x="348" y="102"/>
                </a:cubicBezTo>
                <a:cubicBezTo>
                  <a:pt x="348" y="112"/>
                  <a:pt x="359" y="113"/>
                  <a:pt x="365" y="113"/>
                </a:cubicBezTo>
                <a:cubicBezTo>
                  <a:pt x="378" y="113"/>
                  <a:pt x="385" y="108"/>
                  <a:pt x="385" y="99"/>
                </a:cubicBezTo>
                <a:cubicBezTo>
                  <a:pt x="385" y="91"/>
                  <a:pt x="377" y="91"/>
                  <a:pt x="368" y="91"/>
                </a:cubicBezTo>
                <a:close/>
                <a:moveTo>
                  <a:pt x="365" y="36"/>
                </a:moveTo>
                <a:cubicBezTo>
                  <a:pt x="363" y="36"/>
                  <a:pt x="360" y="36"/>
                  <a:pt x="359" y="37"/>
                </a:cubicBezTo>
                <a:cubicBezTo>
                  <a:pt x="354" y="40"/>
                  <a:pt x="353" y="46"/>
                  <a:pt x="353" y="51"/>
                </a:cubicBezTo>
                <a:cubicBezTo>
                  <a:pt x="353" y="59"/>
                  <a:pt x="357" y="66"/>
                  <a:pt x="365" y="66"/>
                </a:cubicBezTo>
                <a:cubicBezTo>
                  <a:pt x="367" y="66"/>
                  <a:pt x="369" y="65"/>
                  <a:pt x="371" y="64"/>
                </a:cubicBezTo>
                <a:cubicBezTo>
                  <a:pt x="375" y="61"/>
                  <a:pt x="376" y="56"/>
                  <a:pt x="376" y="51"/>
                </a:cubicBezTo>
                <a:cubicBezTo>
                  <a:pt x="376" y="43"/>
                  <a:pt x="373" y="36"/>
                  <a:pt x="365" y="36"/>
                </a:cubicBezTo>
                <a:close/>
                <a:moveTo>
                  <a:pt x="461" y="57"/>
                </a:moveTo>
                <a:cubicBezTo>
                  <a:pt x="455" y="57"/>
                  <a:pt x="452" y="56"/>
                  <a:pt x="452" y="56"/>
                </a:cubicBezTo>
                <a:cubicBezTo>
                  <a:pt x="453" y="50"/>
                  <a:pt x="453" y="50"/>
                  <a:pt x="453" y="50"/>
                </a:cubicBezTo>
                <a:cubicBezTo>
                  <a:pt x="453" y="50"/>
                  <a:pt x="455" y="51"/>
                  <a:pt x="459" y="51"/>
                </a:cubicBezTo>
                <a:cubicBezTo>
                  <a:pt x="465" y="51"/>
                  <a:pt x="476" y="49"/>
                  <a:pt x="476" y="32"/>
                </a:cubicBezTo>
                <a:cubicBezTo>
                  <a:pt x="476" y="21"/>
                  <a:pt x="471" y="13"/>
                  <a:pt x="455" y="13"/>
                </a:cubicBezTo>
                <a:cubicBezTo>
                  <a:pt x="452" y="13"/>
                  <a:pt x="449" y="14"/>
                  <a:pt x="449" y="14"/>
                </a:cubicBezTo>
                <a:cubicBezTo>
                  <a:pt x="449" y="92"/>
                  <a:pt x="449" y="92"/>
                  <a:pt x="449" y="92"/>
                </a:cubicBezTo>
                <a:cubicBezTo>
                  <a:pt x="437" y="92"/>
                  <a:pt x="437" y="92"/>
                  <a:pt x="437" y="92"/>
                </a:cubicBezTo>
                <a:cubicBezTo>
                  <a:pt x="437" y="8"/>
                  <a:pt x="437" y="8"/>
                  <a:pt x="437" y="8"/>
                </a:cubicBezTo>
                <a:cubicBezTo>
                  <a:pt x="438" y="8"/>
                  <a:pt x="444" y="7"/>
                  <a:pt x="454" y="7"/>
                </a:cubicBezTo>
                <a:cubicBezTo>
                  <a:pt x="462" y="7"/>
                  <a:pt x="467" y="8"/>
                  <a:pt x="473" y="10"/>
                </a:cubicBezTo>
                <a:cubicBezTo>
                  <a:pt x="477" y="11"/>
                  <a:pt x="488" y="17"/>
                  <a:pt x="488" y="31"/>
                </a:cubicBezTo>
                <a:cubicBezTo>
                  <a:pt x="488" y="47"/>
                  <a:pt x="478" y="57"/>
                  <a:pt x="461" y="57"/>
                </a:cubicBezTo>
                <a:close/>
                <a:moveTo>
                  <a:pt x="528" y="92"/>
                </a:moveTo>
                <a:cubicBezTo>
                  <a:pt x="528" y="87"/>
                  <a:pt x="528" y="87"/>
                  <a:pt x="528" y="87"/>
                </a:cubicBezTo>
                <a:cubicBezTo>
                  <a:pt x="528" y="87"/>
                  <a:pt x="522" y="93"/>
                  <a:pt x="512" y="93"/>
                </a:cubicBezTo>
                <a:cubicBezTo>
                  <a:pt x="501" y="93"/>
                  <a:pt x="494" y="87"/>
                  <a:pt x="494" y="76"/>
                </a:cubicBezTo>
                <a:cubicBezTo>
                  <a:pt x="494" y="70"/>
                  <a:pt x="496" y="65"/>
                  <a:pt x="500" y="62"/>
                </a:cubicBezTo>
                <a:cubicBezTo>
                  <a:pt x="505" y="59"/>
                  <a:pt x="511" y="58"/>
                  <a:pt x="518" y="58"/>
                </a:cubicBezTo>
                <a:cubicBezTo>
                  <a:pt x="523" y="58"/>
                  <a:pt x="527" y="59"/>
                  <a:pt x="527" y="59"/>
                </a:cubicBezTo>
                <a:cubicBezTo>
                  <a:pt x="527" y="54"/>
                  <a:pt x="527" y="54"/>
                  <a:pt x="527" y="54"/>
                </a:cubicBezTo>
                <a:cubicBezTo>
                  <a:pt x="527" y="51"/>
                  <a:pt x="527" y="46"/>
                  <a:pt x="527" y="44"/>
                </a:cubicBezTo>
                <a:cubicBezTo>
                  <a:pt x="525" y="39"/>
                  <a:pt x="521" y="37"/>
                  <a:pt x="515" y="37"/>
                </a:cubicBezTo>
                <a:cubicBezTo>
                  <a:pt x="508" y="37"/>
                  <a:pt x="503" y="40"/>
                  <a:pt x="503" y="40"/>
                </a:cubicBezTo>
                <a:cubicBezTo>
                  <a:pt x="500" y="33"/>
                  <a:pt x="500" y="33"/>
                  <a:pt x="500" y="33"/>
                </a:cubicBezTo>
                <a:cubicBezTo>
                  <a:pt x="500" y="33"/>
                  <a:pt x="507" y="30"/>
                  <a:pt x="518" y="30"/>
                </a:cubicBezTo>
                <a:cubicBezTo>
                  <a:pt x="535" y="30"/>
                  <a:pt x="537" y="39"/>
                  <a:pt x="538" y="42"/>
                </a:cubicBezTo>
                <a:cubicBezTo>
                  <a:pt x="539" y="45"/>
                  <a:pt x="539" y="55"/>
                  <a:pt x="539" y="57"/>
                </a:cubicBezTo>
                <a:cubicBezTo>
                  <a:pt x="539" y="92"/>
                  <a:pt x="539" y="92"/>
                  <a:pt x="539" y="92"/>
                </a:cubicBezTo>
                <a:lnTo>
                  <a:pt x="528" y="92"/>
                </a:lnTo>
                <a:close/>
                <a:moveTo>
                  <a:pt x="527" y="64"/>
                </a:moveTo>
                <a:cubicBezTo>
                  <a:pt x="527" y="64"/>
                  <a:pt x="526" y="64"/>
                  <a:pt x="521" y="64"/>
                </a:cubicBezTo>
                <a:cubicBezTo>
                  <a:pt x="516" y="64"/>
                  <a:pt x="513" y="65"/>
                  <a:pt x="510" y="66"/>
                </a:cubicBezTo>
                <a:cubicBezTo>
                  <a:pt x="506" y="68"/>
                  <a:pt x="506" y="72"/>
                  <a:pt x="506" y="75"/>
                </a:cubicBezTo>
                <a:cubicBezTo>
                  <a:pt x="506" y="84"/>
                  <a:pt x="512" y="86"/>
                  <a:pt x="518" y="86"/>
                </a:cubicBezTo>
                <a:cubicBezTo>
                  <a:pt x="524" y="86"/>
                  <a:pt x="527" y="84"/>
                  <a:pt x="527" y="84"/>
                </a:cubicBezTo>
                <a:lnTo>
                  <a:pt x="527" y="64"/>
                </a:lnTo>
                <a:close/>
                <a:moveTo>
                  <a:pt x="577" y="93"/>
                </a:moveTo>
                <a:cubicBezTo>
                  <a:pt x="569" y="93"/>
                  <a:pt x="563" y="91"/>
                  <a:pt x="561" y="84"/>
                </a:cubicBezTo>
                <a:cubicBezTo>
                  <a:pt x="560" y="81"/>
                  <a:pt x="560" y="75"/>
                  <a:pt x="560" y="71"/>
                </a:cubicBezTo>
                <a:cubicBezTo>
                  <a:pt x="560" y="38"/>
                  <a:pt x="560" y="38"/>
                  <a:pt x="560" y="38"/>
                </a:cubicBezTo>
                <a:cubicBezTo>
                  <a:pt x="551" y="38"/>
                  <a:pt x="551" y="38"/>
                  <a:pt x="551" y="38"/>
                </a:cubicBezTo>
                <a:cubicBezTo>
                  <a:pt x="551" y="34"/>
                  <a:pt x="551" y="34"/>
                  <a:pt x="551" y="34"/>
                </a:cubicBezTo>
                <a:cubicBezTo>
                  <a:pt x="552" y="33"/>
                  <a:pt x="552" y="33"/>
                  <a:pt x="552" y="33"/>
                </a:cubicBezTo>
                <a:cubicBezTo>
                  <a:pt x="559" y="30"/>
                  <a:pt x="563" y="26"/>
                  <a:pt x="564" y="19"/>
                </a:cubicBezTo>
                <a:cubicBezTo>
                  <a:pt x="564" y="18"/>
                  <a:pt x="564" y="18"/>
                  <a:pt x="564" y="18"/>
                </a:cubicBezTo>
                <a:cubicBezTo>
                  <a:pt x="571" y="18"/>
                  <a:pt x="571" y="18"/>
                  <a:pt x="571" y="18"/>
                </a:cubicBezTo>
                <a:cubicBezTo>
                  <a:pt x="571" y="32"/>
                  <a:pt x="571" y="32"/>
                  <a:pt x="571" y="32"/>
                </a:cubicBezTo>
                <a:cubicBezTo>
                  <a:pt x="591" y="32"/>
                  <a:pt x="591" y="32"/>
                  <a:pt x="591" y="32"/>
                </a:cubicBezTo>
                <a:cubicBezTo>
                  <a:pt x="591" y="38"/>
                  <a:pt x="591" y="38"/>
                  <a:pt x="591" y="38"/>
                </a:cubicBezTo>
                <a:cubicBezTo>
                  <a:pt x="571" y="38"/>
                  <a:pt x="571" y="38"/>
                  <a:pt x="571" y="38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80"/>
                  <a:pt x="572" y="86"/>
                  <a:pt x="581" y="86"/>
                </a:cubicBezTo>
                <a:cubicBezTo>
                  <a:pt x="586" y="86"/>
                  <a:pt x="589" y="84"/>
                  <a:pt x="589" y="84"/>
                </a:cubicBezTo>
                <a:cubicBezTo>
                  <a:pt x="591" y="91"/>
                  <a:pt x="591" y="91"/>
                  <a:pt x="591" y="91"/>
                </a:cubicBezTo>
                <a:cubicBezTo>
                  <a:pt x="591" y="91"/>
                  <a:pt x="586" y="93"/>
                  <a:pt x="577" y="93"/>
                </a:cubicBezTo>
                <a:close/>
                <a:moveTo>
                  <a:pt x="609" y="20"/>
                </a:moveTo>
                <a:cubicBezTo>
                  <a:pt x="604" y="20"/>
                  <a:pt x="602" y="18"/>
                  <a:pt x="602" y="14"/>
                </a:cubicBezTo>
                <a:cubicBezTo>
                  <a:pt x="602" y="9"/>
                  <a:pt x="604" y="7"/>
                  <a:pt x="609" y="7"/>
                </a:cubicBezTo>
                <a:cubicBezTo>
                  <a:pt x="613" y="7"/>
                  <a:pt x="616" y="9"/>
                  <a:pt x="616" y="13"/>
                </a:cubicBezTo>
                <a:cubicBezTo>
                  <a:pt x="616" y="18"/>
                  <a:pt x="613" y="20"/>
                  <a:pt x="609" y="20"/>
                </a:cubicBezTo>
                <a:close/>
                <a:moveTo>
                  <a:pt x="603" y="92"/>
                </a:moveTo>
                <a:cubicBezTo>
                  <a:pt x="603" y="32"/>
                  <a:pt x="603" y="32"/>
                  <a:pt x="603" y="32"/>
                </a:cubicBezTo>
                <a:cubicBezTo>
                  <a:pt x="615" y="32"/>
                  <a:pt x="615" y="32"/>
                  <a:pt x="615" y="32"/>
                </a:cubicBezTo>
                <a:cubicBezTo>
                  <a:pt x="615" y="92"/>
                  <a:pt x="615" y="92"/>
                  <a:pt x="615" y="92"/>
                </a:cubicBezTo>
                <a:lnTo>
                  <a:pt x="603" y="92"/>
                </a:lnTo>
                <a:close/>
                <a:moveTo>
                  <a:pt x="642" y="60"/>
                </a:moveTo>
                <a:cubicBezTo>
                  <a:pt x="642" y="60"/>
                  <a:pt x="642" y="62"/>
                  <a:pt x="642" y="62"/>
                </a:cubicBezTo>
                <a:cubicBezTo>
                  <a:pt x="642" y="83"/>
                  <a:pt x="656" y="86"/>
                  <a:pt x="663" y="86"/>
                </a:cubicBezTo>
                <a:cubicBezTo>
                  <a:pt x="672" y="86"/>
                  <a:pt x="676" y="83"/>
                  <a:pt x="676" y="83"/>
                </a:cubicBezTo>
                <a:cubicBezTo>
                  <a:pt x="679" y="90"/>
                  <a:pt x="679" y="90"/>
                  <a:pt x="679" y="90"/>
                </a:cubicBezTo>
                <a:cubicBezTo>
                  <a:pt x="679" y="90"/>
                  <a:pt x="672" y="93"/>
                  <a:pt x="661" y="93"/>
                </a:cubicBezTo>
                <a:cubicBezTo>
                  <a:pt x="648" y="93"/>
                  <a:pt x="630" y="89"/>
                  <a:pt x="630" y="62"/>
                </a:cubicBezTo>
                <a:cubicBezTo>
                  <a:pt x="630" y="51"/>
                  <a:pt x="635" y="30"/>
                  <a:pt x="657" y="30"/>
                </a:cubicBezTo>
                <a:cubicBezTo>
                  <a:pt x="667" y="30"/>
                  <a:pt x="673" y="34"/>
                  <a:pt x="677" y="40"/>
                </a:cubicBezTo>
                <a:cubicBezTo>
                  <a:pt x="680" y="44"/>
                  <a:pt x="681" y="51"/>
                  <a:pt x="681" y="58"/>
                </a:cubicBezTo>
                <a:cubicBezTo>
                  <a:pt x="681" y="59"/>
                  <a:pt x="681" y="59"/>
                  <a:pt x="681" y="59"/>
                </a:cubicBezTo>
                <a:cubicBezTo>
                  <a:pt x="681" y="60"/>
                  <a:pt x="681" y="60"/>
                  <a:pt x="681" y="60"/>
                </a:cubicBezTo>
                <a:lnTo>
                  <a:pt x="642" y="60"/>
                </a:lnTo>
                <a:close/>
                <a:moveTo>
                  <a:pt x="669" y="52"/>
                </a:moveTo>
                <a:cubicBezTo>
                  <a:pt x="669" y="42"/>
                  <a:pt x="665" y="37"/>
                  <a:pt x="656" y="37"/>
                </a:cubicBezTo>
                <a:cubicBezTo>
                  <a:pt x="650" y="37"/>
                  <a:pt x="646" y="40"/>
                  <a:pt x="644" y="46"/>
                </a:cubicBezTo>
                <a:cubicBezTo>
                  <a:pt x="642" y="50"/>
                  <a:pt x="642" y="53"/>
                  <a:pt x="642" y="54"/>
                </a:cubicBezTo>
                <a:cubicBezTo>
                  <a:pt x="669" y="54"/>
                  <a:pt x="669" y="54"/>
                  <a:pt x="669" y="54"/>
                </a:cubicBezTo>
                <a:lnTo>
                  <a:pt x="669" y="52"/>
                </a:lnTo>
                <a:close/>
                <a:moveTo>
                  <a:pt x="734" y="92"/>
                </a:moveTo>
                <a:cubicBezTo>
                  <a:pt x="734" y="60"/>
                  <a:pt x="734" y="60"/>
                  <a:pt x="734" y="60"/>
                </a:cubicBezTo>
                <a:cubicBezTo>
                  <a:pt x="734" y="56"/>
                  <a:pt x="734" y="52"/>
                  <a:pt x="734" y="49"/>
                </a:cubicBezTo>
                <a:cubicBezTo>
                  <a:pt x="732" y="41"/>
                  <a:pt x="727" y="38"/>
                  <a:pt x="719" y="38"/>
                </a:cubicBezTo>
                <a:cubicBezTo>
                  <a:pt x="713" y="38"/>
                  <a:pt x="708" y="41"/>
                  <a:pt x="708" y="41"/>
                </a:cubicBezTo>
                <a:cubicBezTo>
                  <a:pt x="708" y="92"/>
                  <a:pt x="708" y="92"/>
                  <a:pt x="708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32"/>
                  <a:pt x="696" y="32"/>
                  <a:pt x="696" y="32"/>
                </a:cubicBezTo>
                <a:cubicBezTo>
                  <a:pt x="707" y="32"/>
                  <a:pt x="707" y="32"/>
                  <a:pt x="707" y="32"/>
                </a:cubicBezTo>
                <a:cubicBezTo>
                  <a:pt x="707" y="38"/>
                  <a:pt x="707" y="38"/>
                  <a:pt x="707" y="38"/>
                </a:cubicBezTo>
                <a:cubicBezTo>
                  <a:pt x="707" y="38"/>
                  <a:pt x="713" y="30"/>
                  <a:pt x="726" y="30"/>
                </a:cubicBezTo>
                <a:cubicBezTo>
                  <a:pt x="738" y="30"/>
                  <a:pt x="743" y="38"/>
                  <a:pt x="745" y="44"/>
                </a:cubicBezTo>
                <a:cubicBezTo>
                  <a:pt x="746" y="48"/>
                  <a:pt x="746" y="53"/>
                  <a:pt x="746" y="56"/>
                </a:cubicBezTo>
                <a:cubicBezTo>
                  <a:pt x="746" y="92"/>
                  <a:pt x="746" y="92"/>
                  <a:pt x="746" y="92"/>
                </a:cubicBezTo>
                <a:lnTo>
                  <a:pt x="734" y="92"/>
                </a:lnTo>
                <a:close/>
                <a:moveTo>
                  <a:pt x="783" y="93"/>
                </a:moveTo>
                <a:cubicBezTo>
                  <a:pt x="774" y="93"/>
                  <a:pt x="769" y="91"/>
                  <a:pt x="766" y="84"/>
                </a:cubicBezTo>
                <a:cubicBezTo>
                  <a:pt x="765" y="81"/>
                  <a:pt x="765" y="75"/>
                  <a:pt x="765" y="71"/>
                </a:cubicBezTo>
                <a:cubicBezTo>
                  <a:pt x="765" y="38"/>
                  <a:pt x="765" y="38"/>
                  <a:pt x="765" y="38"/>
                </a:cubicBezTo>
                <a:cubicBezTo>
                  <a:pt x="757" y="38"/>
                  <a:pt x="757" y="38"/>
                  <a:pt x="757" y="38"/>
                </a:cubicBezTo>
                <a:cubicBezTo>
                  <a:pt x="757" y="34"/>
                  <a:pt x="757" y="34"/>
                  <a:pt x="757" y="34"/>
                </a:cubicBezTo>
                <a:cubicBezTo>
                  <a:pt x="758" y="33"/>
                  <a:pt x="758" y="33"/>
                  <a:pt x="758" y="33"/>
                </a:cubicBezTo>
                <a:cubicBezTo>
                  <a:pt x="765" y="30"/>
                  <a:pt x="769" y="26"/>
                  <a:pt x="770" y="19"/>
                </a:cubicBezTo>
                <a:cubicBezTo>
                  <a:pt x="770" y="18"/>
                  <a:pt x="770" y="18"/>
                  <a:pt x="770" y="18"/>
                </a:cubicBezTo>
                <a:cubicBezTo>
                  <a:pt x="777" y="18"/>
                  <a:pt x="777" y="18"/>
                  <a:pt x="777" y="18"/>
                </a:cubicBezTo>
                <a:cubicBezTo>
                  <a:pt x="777" y="32"/>
                  <a:pt x="777" y="32"/>
                  <a:pt x="777" y="32"/>
                </a:cubicBezTo>
                <a:cubicBezTo>
                  <a:pt x="796" y="32"/>
                  <a:pt x="796" y="32"/>
                  <a:pt x="796" y="32"/>
                </a:cubicBezTo>
                <a:cubicBezTo>
                  <a:pt x="796" y="38"/>
                  <a:pt x="796" y="38"/>
                  <a:pt x="796" y="38"/>
                </a:cubicBezTo>
                <a:cubicBezTo>
                  <a:pt x="777" y="38"/>
                  <a:pt x="777" y="38"/>
                  <a:pt x="777" y="38"/>
                </a:cubicBezTo>
                <a:cubicBezTo>
                  <a:pt x="777" y="74"/>
                  <a:pt x="777" y="74"/>
                  <a:pt x="777" y="74"/>
                </a:cubicBezTo>
                <a:cubicBezTo>
                  <a:pt x="777" y="80"/>
                  <a:pt x="778" y="86"/>
                  <a:pt x="787" y="86"/>
                </a:cubicBezTo>
                <a:cubicBezTo>
                  <a:pt x="791" y="86"/>
                  <a:pt x="795" y="84"/>
                  <a:pt x="795" y="84"/>
                </a:cubicBezTo>
                <a:cubicBezTo>
                  <a:pt x="797" y="91"/>
                  <a:pt x="797" y="91"/>
                  <a:pt x="797" y="91"/>
                </a:cubicBezTo>
                <a:cubicBezTo>
                  <a:pt x="796" y="91"/>
                  <a:pt x="792" y="93"/>
                  <a:pt x="783" y="93"/>
                </a:cubicBezTo>
                <a:close/>
                <a:moveTo>
                  <a:pt x="824" y="93"/>
                </a:moveTo>
                <a:cubicBezTo>
                  <a:pt x="812" y="93"/>
                  <a:pt x="806" y="90"/>
                  <a:pt x="806" y="90"/>
                </a:cubicBezTo>
                <a:cubicBezTo>
                  <a:pt x="808" y="83"/>
                  <a:pt x="808" y="83"/>
                  <a:pt x="808" y="83"/>
                </a:cubicBezTo>
                <a:cubicBezTo>
                  <a:pt x="808" y="83"/>
                  <a:pt x="813" y="86"/>
                  <a:pt x="823" y="86"/>
                </a:cubicBezTo>
                <a:cubicBezTo>
                  <a:pt x="831" y="86"/>
                  <a:pt x="836" y="83"/>
                  <a:pt x="836" y="77"/>
                </a:cubicBezTo>
                <a:cubicBezTo>
                  <a:pt x="836" y="72"/>
                  <a:pt x="833" y="71"/>
                  <a:pt x="829" y="69"/>
                </a:cubicBezTo>
                <a:cubicBezTo>
                  <a:pt x="819" y="63"/>
                  <a:pt x="819" y="63"/>
                  <a:pt x="819" y="63"/>
                </a:cubicBezTo>
                <a:cubicBezTo>
                  <a:pt x="812" y="59"/>
                  <a:pt x="808" y="55"/>
                  <a:pt x="808" y="47"/>
                </a:cubicBezTo>
                <a:cubicBezTo>
                  <a:pt x="808" y="35"/>
                  <a:pt x="817" y="30"/>
                  <a:pt x="828" y="30"/>
                </a:cubicBezTo>
                <a:cubicBezTo>
                  <a:pt x="839" y="30"/>
                  <a:pt x="845" y="34"/>
                  <a:pt x="845" y="34"/>
                </a:cubicBezTo>
                <a:cubicBezTo>
                  <a:pt x="842" y="41"/>
                  <a:pt x="842" y="41"/>
                  <a:pt x="842" y="41"/>
                </a:cubicBezTo>
                <a:cubicBezTo>
                  <a:pt x="842" y="41"/>
                  <a:pt x="837" y="37"/>
                  <a:pt x="829" y="37"/>
                </a:cubicBezTo>
                <a:cubicBezTo>
                  <a:pt x="825" y="37"/>
                  <a:pt x="818" y="39"/>
                  <a:pt x="818" y="45"/>
                </a:cubicBezTo>
                <a:cubicBezTo>
                  <a:pt x="818" y="50"/>
                  <a:pt x="821" y="51"/>
                  <a:pt x="826" y="54"/>
                </a:cubicBezTo>
                <a:cubicBezTo>
                  <a:pt x="836" y="59"/>
                  <a:pt x="836" y="59"/>
                  <a:pt x="836" y="59"/>
                </a:cubicBezTo>
                <a:cubicBezTo>
                  <a:pt x="843" y="63"/>
                  <a:pt x="846" y="68"/>
                  <a:pt x="846" y="75"/>
                </a:cubicBezTo>
                <a:cubicBezTo>
                  <a:pt x="846" y="90"/>
                  <a:pt x="833" y="93"/>
                  <a:pt x="824" y="93"/>
                </a:cubicBezTo>
                <a:close/>
                <a:moveTo>
                  <a:pt x="895" y="20"/>
                </a:moveTo>
                <a:cubicBezTo>
                  <a:pt x="890" y="20"/>
                  <a:pt x="888" y="18"/>
                  <a:pt x="888" y="14"/>
                </a:cubicBezTo>
                <a:cubicBezTo>
                  <a:pt x="888" y="9"/>
                  <a:pt x="890" y="7"/>
                  <a:pt x="895" y="7"/>
                </a:cubicBezTo>
                <a:cubicBezTo>
                  <a:pt x="899" y="7"/>
                  <a:pt x="902" y="9"/>
                  <a:pt x="902" y="13"/>
                </a:cubicBezTo>
                <a:cubicBezTo>
                  <a:pt x="902" y="18"/>
                  <a:pt x="899" y="20"/>
                  <a:pt x="895" y="20"/>
                </a:cubicBezTo>
                <a:close/>
                <a:moveTo>
                  <a:pt x="889" y="92"/>
                </a:moveTo>
                <a:cubicBezTo>
                  <a:pt x="889" y="32"/>
                  <a:pt x="889" y="32"/>
                  <a:pt x="889" y="32"/>
                </a:cubicBezTo>
                <a:cubicBezTo>
                  <a:pt x="901" y="32"/>
                  <a:pt x="901" y="32"/>
                  <a:pt x="901" y="32"/>
                </a:cubicBezTo>
                <a:cubicBezTo>
                  <a:pt x="901" y="92"/>
                  <a:pt x="901" y="92"/>
                  <a:pt x="901" y="92"/>
                </a:cubicBezTo>
                <a:lnTo>
                  <a:pt x="889" y="92"/>
                </a:lnTo>
                <a:close/>
                <a:moveTo>
                  <a:pt x="932" y="93"/>
                </a:moveTo>
                <a:cubicBezTo>
                  <a:pt x="920" y="93"/>
                  <a:pt x="914" y="90"/>
                  <a:pt x="914" y="90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916" y="83"/>
                  <a:pt x="921" y="86"/>
                  <a:pt x="931" y="86"/>
                </a:cubicBezTo>
                <a:cubicBezTo>
                  <a:pt x="939" y="86"/>
                  <a:pt x="944" y="83"/>
                  <a:pt x="944" y="77"/>
                </a:cubicBezTo>
                <a:cubicBezTo>
                  <a:pt x="944" y="72"/>
                  <a:pt x="941" y="71"/>
                  <a:pt x="937" y="69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0" y="59"/>
                  <a:pt x="916" y="55"/>
                  <a:pt x="916" y="47"/>
                </a:cubicBezTo>
                <a:cubicBezTo>
                  <a:pt x="916" y="35"/>
                  <a:pt x="925" y="30"/>
                  <a:pt x="936" y="30"/>
                </a:cubicBezTo>
                <a:cubicBezTo>
                  <a:pt x="947" y="30"/>
                  <a:pt x="953" y="34"/>
                  <a:pt x="953" y="34"/>
                </a:cubicBezTo>
                <a:cubicBezTo>
                  <a:pt x="950" y="41"/>
                  <a:pt x="950" y="41"/>
                  <a:pt x="950" y="41"/>
                </a:cubicBezTo>
                <a:cubicBezTo>
                  <a:pt x="950" y="41"/>
                  <a:pt x="945" y="37"/>
                  <a:pt x="937" y="37"/>
                </a:cubicBezTo>
                <a:cubicBezTo>
                  <a:pt x="932" y="37"/>
                  <a:pt x="926" y="39"/>
                  <a:pt x="926" y="45"/>
                </a:cubicBezTo>
                <a:cubicBezTo>
                  <a:pt x="926" y="50"/>
                  <a:pt x="929" y="51"/>
                  <a:pt x="934" y="54"/>
                </a:cubicBezTo>
                <a:cubicBezTo>
                  <a:pt x="944" y="59"/>
                  <a:pt x="944" y="59"/>
                  <a:pt x="944" y="59"/>
                </a:cubicBezTo>
                <a:cubicBezTo>
                  <a:pt x="950" y="63"/>
                  <a:pt x="954" y="68"/>
                  <a:pt x="954" y="75"/>
                </a:cubicBezTo>
                <a:cubicBezTo>
                  <a:pt x="954" y="90"/>
                  <a:pt x="941" y="93"/>
                  <a:pt x="932" y="93"/>
                </a:cubicBezTo>
                <a:close/>
                <a:moveTo>
                  <a:pt x="1032" y="94"/>
                </a:moveTo>
                <a:cubicBezTo>
                  <a:pt x="1007" y="94"/>
                  <a:pt x="993" y="79"/>
                  <a:pt x="993" y="52"/>
                </a:cubicBezTo>
                <a:cubicBezTo>
                  <a:pt x="993" y="23"/>
                  <a:pt x="1007" y="6"/>
                  <a:pt x="1031" y="6"/>
                </a:cubicBezTo>
                <a:cubicBezTo>
                  <a:pt x="1055" y="6"/>
                  <a:pt x="1070" y="22"/>
                  <a:pt x="1070" y="48"/>
                </a:cubicBezTo>
                <a:cubicBezTo>
                  <a:pt x="1070" y="77"/>
                  <a:pt x="1055" y="94"/>
                  <a:pt x="1032" y="94"/>
                </a:cubicBezTo>
                <a:close/>
                <a:moveTo>
                  <a:pt x="1031" y="14"/>
                </a:moveTo>
                <a:cubicBezTo>
                  <a:pt x="1015" y="14"/>
                  <a:pt x="1005" y="27"/>
                  <a:pt x="1005" y="50"/>
                </a:cubicBezTo>
                <a:cubicBezTo>
                  <a:pt x="1005" y="74"/>
                  <a:pt x="1014" y="86"/>
                  <a:pt x="1032" y="86"/>
                </a:cubicBezTo>
                <a:cubicBezTo>
                  <a:pt x="1048" y="86"/>
                  <a:pt x="1058" y="74"/>
                  <a:pt x="1058" y="50"/>
                </a:cubicBezTo>
                <a:cubicBezTo>
                  <a:pt x="1058" y="27"/>
                  <a:pt x="1049" y="14"/>
                  <a:pt x="1031" y="14"/>
                </a:cubicBezTo>
                <a:close/>
                <a:moveTo>
                  <a:pt x="1124" y="92"/>
                </a:moveTo>
                <a:cubicBezTo>
                  <a:pt x="1124" y="86"/>
                  <a:pt x="1124" y="86"/>
                  <a:pt x="1124" y="86"/>
                </a:cubicBezTo>
                <a:cubicBezTo>
                  <a:pt x="1124" y="86"/>
                  <a:pt x="1118" y="94"/>
                  <a:pt x="1106" y="94"/>
                </a:cubicBezTo>
                <a:cubicBezTo>
                  <a:pt x="1101" y="94"/>
                  <a:pt x="1090" y="93"/>
                  <a:pt x="1087" y="80"/>
                </a:cubicBezTo>
                <a:cubicBezTo>
                  <a:pt x="1085" y="76"/>
                  <a:pt x="1086" y="69"/>
                  <a:pt x="1086" y="67"/>
                </a:cubicBezTo>
                <a:cubicBezTo>
                  <a:pt x="1086" y="32"/>
                  <a:pt x="1086" y="32"/>
                  <a:pt x="1086" y="32"/>
                </a:cubicBezTo>
                <a:cubicBezTo>
                  <a:pt x="1097" y="32"/>
                  <a:pt x="1097" y="32"/>
                  <a:pt x="1097" y="32"/>
                </a:cubicBezTo>
                <a:cubicBezTo>
                  <a:pt x="1097" y="64"/>
                  <a:pt x="1097" y="64"/>
                  <a:pt x="1097" y="64"/>
                </a:cubicBezTo>
                <a:cubicBezTo>
                  <a:pt x="1097" y="70"/>
                  <a:pt x="1097" y="72"/>
                  <a:pt x="1098" y="75"/>
                </a:cubicBezTo>
                <a:cubicBezTo>
                  <a:pt x="1099" y="82"/>
                  <a:pt x="1104" y="86"/>
                  <a:pt x="1112" y="86"/>
                </a:cubicBezTo>
                <a:cubicBezTo>
                  <a:pt x="1119" y="86"/>
                  <a:pt x="1124" y="83"/>
                  <a:pt x="1124" y="83"/>
                </a:cubicBezTo>
                <a:cubicBezTo>
                  <a:pt x="1124" y="32"/>
                  <a:pt x="1124" y="32"/>
                  <a:pt x="1124" y="32"/>
                </a:cubicBezTo>
                <a:cubicBezTo>
                  <a:pt x="1135" y="32"/>
                  <a:pt x="1135" y="32"/>
                  <a:pt x="1135" y="32"/>
                </a:cubicBezTo>
                <a:cubicBezTo>
                  <a:pt x="1135" y="92"/>
                  <a:pt x="1135" y="92"/>
                  <a:pt x="1135" y="92"/>
                </a:cubicBezTo>
                <a:lnTo>
                  <a:pt x="1124" y="92"/>
                </a:lnTo>
                <a:close/>
                <a:moveTo>
                  <a:pt x="1185" y="42"/>
                </a:moveTo>
                <a:cubicBezTo>
                  <a:pt x="1183" y="41"/>
                  <a:pt x="1181" y="39"/>
                  <a:pt x="1176" y="39"/>
                </a:cubicBezTo>
                <a:cubicBezTo>
                  <a:pt x="1170" y="39"/>
                  <a:pt x="1166" y="42"/>
                  <a:pt x="1166" y="42"/>
                </a:cubicBezTo>
                <a:cubicBezTo>
                  <a:pt x="1166" y="92"/>
                  <a:pt x="1166" y="92"/>
                  <a:pt x="1166" y="92"/>
                </a:cubicBezTo>
                <a:cubicBezTo>
                  <a:pt x="1154" y="92"/>
                  <a:pt x="1154" y="92"/>
                  <a:pt x="1154" y="92"/>
                </a:cubicBezTo>
                <a:cubicBezTo>
                  <a:pt x="1154" y="32"/>
                  <a:pt x="1154" y="32"/>
                  <a:pt x="1154" y="32"/>
                </a:cubicBezTo>
                <a:cubicBezTo>
                  <a:pt x="1166" y="32"/>
                  <a:pt x="1166" y="32"/>
                  <a:pt x="1166" y="32"/>
                </a:cubicBezTo>
                <a:cubicBezTo>
                  <a:pt x="1166" y="39"/>
                  <a:pt x="1166" y="39"/>
                  <a:pt x="1166" y="39"/>
                </a:cubicBezTo>
                <a:cubicBezTo>
                  <a:pt x="1166" y="39"/>
                  <a:pt x="1171" y="30"/>
                  <a:pt x="1180" y="30"/>
                </a:cubicBezTo>
                <a:cubicBezTo>
                  <a:pt x="1185" y="30"/>
                  <a:pt x="1187" y="32"/>
                  <a:pt x="1189" y="32"/>
                </a:cubicBezTo>
                <a:lnTo>
                  <a:pt x="1185" y="42"/>
                </a:lnTo>
                <a:close/>
                <a:moveTo>
                  <a:pt x="1227" y="92"/>
                </a:moveTo>
                <a:cubicBezTo>
                  <a:pt x="1227" y="8"/>
                  <a:pt x="1227" y="8"/>
                  <a:pt x="1227" y="8"/>
                </a:cubicBezTo>
                <a:cubicBezTo>
                  <a:pt x="1239" y="8"/>
                  <a:pt x="1239" y="8"/>
                  <a:pt x="1239" y="8"/>
                </a:cubicBezTo>
                <a:cubicBezTo>
                  <a:pt x="1239" y="85"/>
                  <a:pt x="1239" y="85"/>
                  <a:pt x="1239" y="85"/>
                </a:cubicBezTo>
                <a:cubicBezTo>
                  <a:pt x="1269" y="85"/>
                  <a:pt x="1269" y="85"/>
                  <a:pt x="1269" y="85"/>
                </a:cubicBezTo>
                <a:cubicBezTo>
                  <a:pt x="1269" y="92"/>
                  <a:pt x="1269" y="92"/>
                  <a:pt x="1269" y="92"/>
                </a:cubicBezTo>
                <a:lnTo>
                  <a:pt x="1227" y="92"/>
                </a:lnTo>
                <a:close/>
                <a:moveTo>
                  <a:pt x="1287" y="20"/>
                </a:moveTo>
                <a:cubicBezTo>
                  <a:pt x="1283" y="20"/>
                  <a:pt x="1280" y="18"/>
                  <a:pt x="1280" y="14"/>
                </a:cubicBezTo>
                <a:cubicBezTo>
                  <a:pt x="1280" y="9"/>
                  <a:pt x="1283" y="7"/>
                  <a:pt x="1287" y="7"/>
                </a:cubicBezTo>
                <a:cubicBezTo>
                  <a:pt x="1291" y="7"/>
                  <a:pt x="1294" y="9"/>
                  <a:pt x="1294" y="13"/>
                </a:cubicBezTo>
                <a:cubicBezTo>
                  <a:pt x="1294" y="18"/>
                  <a:pt x="1291" y="20"/>
                  <a:pt x="1287" y="20"/>
                </a:cubicBezTo>
                <a:close/>
                <a:moveTo>
                  <a:pt x="1281" y="92"/>
                </a:moveTo>
                <a:cubicBezTo>
                  <a:pt x="1281" y="32"/>
                  <a:pt x="1281" y="32"/>
                  <a:pt x="1281" y="32"/>
                </a:cubicBezTo>
                <a:cubicBezTo>
                  <a:pt x="1293" y="32"/>
                  <a:pt x="1293" y="32"/>
                  <a:pt x="1293" y="32"/>
                </a:cubicBezTo>
                <a:cubicBezTo>
                  <a:pt x="1293" y="92"/>
                  <a:pt x="1293" y="92"/>
                  <a:pt x="1293" y="92"/>
                </a:cubicBezTo>
                <a:lnTo>
                  <a:pt x="1281" y="92"/>
                </a:lnTo>
                <a:close/>
                <a:moveTo>
                  <a:pt x="1343" y="8"/>
                </a:moveTo>
                <a:cubicBezTo>
                  <a:pt x="1343" y="8"/>
                  <a:pt x="1340" y="6"/>
                  <a:pt x="1336" y="6"/>
                </a:cubicBezTo>
                <a:cubicBezTo>
                  <a:pt x="1331" y="6"/>
                  <a:pt x="1328" y="8"/>
                  <a:pt x="1327" y="11"/>
                </a:cubicBezTo>
                <a:cubicBezTo>
                  <a:pt x="1325" y="13"/>
                  <a:pt x="1325" y="17"/>
                  <a:pt x="1325" y="23"/>
                </a:cubicBezTo>
                <a:cubicBezTo>
                  <a:pt x="1325" y="32"/>
                  <a:pt x="1325" y="32"/>
                  <a:pt x="1325" y="32"/>
                </a:cubicBezTo>
                <a:cubicBezTo>
                  <a:pt x="1339" y="32"/>
                  <a:pt x="1339" y="32"/>
                  <a:pt x="1339" y="32"/>
                </a:cubicBezTo>
                <a:cubicBezTo>
                  <a:pt x="1339" y="38"/>
                  <a:pt x="1339" y="38"/>
                  <a:pt x="1339" y="38"/>
                </a:cubicBezTo>
                <a:cubicBezTo>
                  <a:pt x="1325" y="38"/>
                  <a:pt x="1325" y="38"/>
                  <a:pt x="1325" y="38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14" y="92"/>
                  <a:pt x="1314" y="92"/>
                  <a:pt x="1314" y="92"/>
                </a:cubicBezTo>
                <a:cubicBezTo>
                  <a:pt x="1314" y="38"/>
                  <a:pt x="1314" y="38"/>
                  <a:pt x="1314" y="38"/>
                </a:cubicBezTo>
                <a:cubicBezTo>
                  <a:pt x="1305" y="38"/>
                  <a:pt x="1305" y="38"/>
                  <a:pt x="1305" y="38"/>
                </a:cubicBezTo>
                <a:cubicBezTo>
                  <a:pt x="1305" y="32"/>
                  <a:pt x="1305" y="32"/>
                  <a:pt x="1305" y="32"/>
                </a:cubicBezTo>
                <a:cubicBezTo>
                  <a:pt x="1314" y="32"/>
                  <a:pt x="1314" y="32"/>
                  <a:pt x="1314" y="32"/>
                </a:cubicBezTo>
                <a:cubicBezTo>
                  <a:pt x="1314" y="28"/>
                  <a:pt x="1314" y="28"/>
                  <a:pt x="1314" y="28"/>
                </a:cubicBezTo>
                <a:cubicBezTo>
                  <a:pt x="1314" y="24"/>
                  <a:pt x="1314" y="17"/>
                  <a:pt x="1315" y="13"/>
                </a:cubicBezTo>
                <a:cubicBezTo>
                  <a:pt x="1318" y="5"/>
                  <a:pt x="1324" y="0"/>
                  <a:pt x="1334" y="0"/>
                </a:cubicBezTo>
                <a:cubicBezTo>
                  <a:pt x="1341" y="0"/>
                  <a:pt x="1345" y="2"/>
                  <a:pt x="1345" y="2"/>
                </a:cubicBezTo>
                <a:lnTo>
                  <a:pt x="1343" y="8"/>
                </a:lnTo>
                <a:close/>
                <a:moveTo>
                  <a:pt x="1356" y="60"/>
                </a:moveTo>
                <a:cubicBezTo>
                  <a:pt x="1356" y="60"/>
                  <a:pt x="1356" y="62"/>
                  <a:pt x="1356" y="62"/>
                </a:cubicBezTo>
                <a:cubicBezTo>
                  <a:pt x="1356" y="83"/>
                  <a:pt x="1370" y="86"/>
                  <a:pt x="1377" y="86"/>
                </a:cubicBezTo>
                <a:cubicBezTo>
                  <a:pt x="1386" y="86"/>
                  <a:pt x="1390" y="83"/>
                  <a:pt x="1390" y="83"/>
                </a:cubicBezTo>
                <a:cubicBezTo>
                  <a:pt x="1393" y="90"/>
                  <a:pt x="1393" y="90"/>
                  <a:pt x="1393" y="90"/>
                </a:cubicBezTo>
                <a:cubicBezTo>
                  <a:pt x="1393" y="90"/>
                  <a:pt x="1387" y="93"/>
                  <a:pt x="1375" y="93"/>
                </a:cubicBezTo>
                <a:cubicBezTo>
                  <a:pt x="1362" y="93"/>
                  <a:pt x="1345" y="89"/>
                  <a:pt x="1345" y="62"/>
                </a:cubicBezTo>
                <a:cubicBezTo>
                  <a:pt x="1345" y="51"/>
                  <a:pt x="1349" y="30"/>
                  <a:pt x="1372" y="30"/>
                </a:cubicBezTo>
                <a:cubicBezTo>
                  <a:pt x="1382" y="30"/>
                  <a:pt x="1388" y="34"/>
                  <a:pt x="1391" y="40"/>
                </a:cubicBezTo>
                <a:cubicBezTo>
                  <a:pt x="1394" y="44"/>
                  <a:pt x="1395" y="51"/>
                  <a:pt x="1395" y="5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5" y="60"/>
                  <a:pt x="1395" y="60"/>
                  <a:pt x="1395" y="60"/>
                </a:cubicBezTo>
                <a:lnTo>
                  <a:pt x="1356" y="60"/>
                </a:lnTo>
                <a:close/>
                <a:moveTo>
                  <a:pt x="1383" y="52"/>
                </a:moveTo>
                <a:cubicBezTo>
                  <a:pt x="1383" y="42"/>
                  <a:pt x="1379" y="37"/>
                  <a:pt x="1371" y="37"/>
                </a:cubicBezTo>
                <a:cubicBezTo>
                  <a:pt x="1364" y="37"/>
                  <a:pt x="1360" y="40"/>
                  <a:pt x="1358" y="46"/>
                </a:cubicBezTo>
                <a:cubicBezTo>
                  <a:pt x="1357" y="50"/>
                  <a:pt x="1357" y="53"/>
                  <a:pt x="1357" y="54"/>
                </a:cubicBezTo>
                <a:cubicBezTo>
                  <a:pt x="1383" y="54"/>
                  <a:pt x="1383" y="54"/>
                  <a:pt x="1383" y="54"/>
                </a:cubicBezTo>
                <a:lnTo>
                  <a:pt x="1383" y="52"/>
                </a:lnTo>
                <a:close/>
                <a:moveTo>
                  <a:pt x="1420" y="23"/>
                </a:moveTo>
                <a:cubicBezTo>
                  <a:pt x="1417" y="30"/>
                  <a:pt x="1410" y="34"/>
                  <a:pt x="1410" y="34"/>
                </a:cubicBezTo>
                <a:cubicBezTo>
                  <a:pt x="1406" y="31"/>
                  <a:pt x="1406" y="31"/>
                  <a:pt x="1406" y="31"/>
                </a:cubicBezTo>
                <a:cubicBezTo>
                  <a:pt x="1406" y="31"/>
                  <a:pt x="1411" y="25"/>
                  <a:pt x="1411" y="14"/>
                </a:cubicBezTo>
                <a:cubicBezTo>
                  <a:pt x="1411" y="7"/>
                  <a:pt x="1410" y="4"/>
                  <a:pt x="1410" y="4"/>
                </a:cubicBezTo>
                <a:cubicBezTo>
                  <a:pt x="1423" y="4"/>
                  <a:pt x="1423" y="4"/>
                  <a:pt x="1423" y="4"/>
                </a:cubicBezTo>
                <a:cubicBezTo>
                  <a:pt x="1423" y="5"/>
                  <a:pt x="1423" y="5"/>
                  <a:pt x="1423" y="5"/>
                </a:cubicBezTo>
                <a:cubicBezTo>
                  <a:pt x="1423" y="15"/>
                  <a:pt x="1422" y="19"/>
                  <a:pt x="1420" y="23"/>
                </a:cubicBezTo>
                <a:close/>
                <a:moveTo>
                  <a:pt x="1444" y="93"/>
                </a:moveTo>
                <a:cubicBezTo>
                  <a:pt x="1431" y="93"/>
                  <a:pt x="1425" y="90"/>
                  <a:pt x="1425" y="90"/>
                </a:cubicBezTo>
                <a:cubicBezTo>
                  <a:pt x="1428" y="83"/>
                  <a:pt x="1428" y="83"/>
                  <a:pt x="1428" y="83"/>
                </a:cubicBezTo>
                <a:cubicBezTo>
                  <a:pt x="1428" y="83"/>
                  <a:pt x="1433" y="86"/>
                  <a:pt x="1443" y="86"/>
                </a:cubicBezTo>
                <a:cubicBezTo>
                  <a:pt x="1451" y="86"/>
                  <a:pt x="1455" y="83"/>
                  <a:pt x="1455" y="77"/>
                </a:cubicBezTo>
                <a:cubicBezTo>
                  <a:pt x="1455" y="72"/>
                  <a:pt x="1453" y="71"/>
                  <a:pt x="1449" y="69"/>
                </a:cubicBezTo>
                <a:cubicBezTo>
                  <a:pt x="1439" y="63"/>
                  <a:pt x="1439" y="63"/>
                  <a:pt x="1439" y="63"/>
                </a:cubicBezTo>
                <a:cubicBezTo>
                  <a:pt x="1432" y="59"/>
                  <a:pt x="1428" y="55"/>
                  <a:pt x="1428" y="47"/>
                </a:cubicBezTo>
                <a:cubicBezTo>
                  <a:pt x="1428" y="35"/>
                  <a:pt x="1436" y="30"/>
                  <a:pt x="1448" y="30"/>
                </a:cubicBezTo>
                <a:cubicBezTo>
                  <a:pt x="1459" y="30"/>
                  <a:pt x="1464" y="34"/>
                  <a:pt x="1464" y="34"/>
                </a:cubicBezTo>
                <a:cubicBezTo>
                  <a:pt x="1462" y="41"/>
                  <a:pt x="1462" y="41"/>
                  <a:pt x="1462" y="41"/>
                </a:cubicBezTo>
                <a:cubicBezTo>
                  <a:pt x="1462" y="41"/>
                  <a:pt x="1457" y="37"/>
                  <a:pt x="1449" y="37"/>
                </a:cubicBezTo>
                <a:cubicBezTo>
                  <a:pt x="1444" y="37"/>
                  <a:pt x="1438" y="39"/>
                  <a:pt x="1438" y="45"/>
                </a:cubicBezTo>
                <a:cubicBezTo>
                  <a:pt x="1438" y="50"/>
                  <a:pt x="1440" y="51"/>
                  <a:pt x="1446" y="54"/>
                </a:cubicBezTo>
                <a:cubicBezTo>
                  <a:pt x="1455" y="59"/>
                  <a:pt x="1455" y="59"/>
                  <a:pt x="1455" y="59"/>
                </a:cubicBezTo>
                <a:cubicBezTo>
                  <a:pt x="1462" y="63"/>
                  <a:pt x="1466" y="68"/>
                  <a:pt x="1466" y="75"/>
                </a:cubicBezTo>
                <a:cubicBezTo>
                  <a:pt x="1466" y="90"/>
                  <a:pt x="1452" y="93"/>
                  <a:pt x="1444" y="93"/>
                </a:cubicBezTo>
                <a:close/>
                <a:moveTo>
                  <a:pt x="1587" y="93"/>
                </a:moveTo>
                <a:cubicBezTo>
                  <a:pt x="1575" y="93"/>
                  <a:pt x="1575" y="93"/>
                  <a:pt x="1575" y="93"/>
                </a:cubicBezTo>
                <a:cubicBezTo>
                  <a:pt x="1557" y="31"/>
                  <a:pt x="1557" y="31"/>
                  <a:pt x="1557" y="31"/>
                </a:cubicBezTo>
                <a:cubicBezTo>
                  <a:pt x="1556" y="25"/>
                  <a:pt x="1556" y="23"/>
                  <a:pt x="1556" y="23"/>
                </a:cubicBezTo>
                <a:cubicBezTo>
                  <a:pt x="1556" y="23"/>
                  <a:pt x="1556" y="25"/>
                  <a:pt x="1554" y="31"/>
                </a:cubicBezTo>
                <a:cubicBezTo>
                  <a:pt x="1536" y="93"/>
                  <a:pt x="1536" y="93"/>
                  <a:pt x="1536" y="93"/>
                </a:cubicBezTo>
                <a:cubicBezTo>
                  <a:pt x="1524" y="93"/>
                  <a:pt x="1524" y="93"/>
                  <a:pt x="1524" y="93"/>
                </a:cubicBezTo>
                <a:cubicBezTo>
                  <a:pt x="1500" y="8"/>
                  <a:pt x="1500" y="8"/>
                  <a:pt x="1500" y="8"/>
                </a:cubicBezTo>
                <a:cubicBezTo>
                  <a:pt x="1512" y="8"/>
                  <a:pt x="1512" y="8"/>
                  <a:pt x="1512" y="8"/>
                </a:cubicBezTo>
                <a:cubicBezTo>
                  <a:pt x="1530" y="72"/>
                  <a:pt x="1530" y="72"/>
                  <a:pt x="1530" y="72"/>
                </a:cubicBezTo>
                <a:cubicBezTo>
                  <a:pt x="1532" y="78"/>
                  <a:pt x="1532" y="81"/>
                  <a:pt x="1532" y="81"/>
                </a:cubicBezTo>
                <a:cubicBezTo>
                  <a:pt x="1532" y="81"/>
                  <a:pt x="1532" y="77"/>
                  <a:pt x="1534" y="72"/>
                </a:cubicBezTo>
                <a:cubicBezTo>
                  <a:pt x="1552" y="8"/>
                  <a:pt x="1552" y="8"/>
                  <a:pt x="1552" y="8"/>
                </a:cubicBezTo>
                <a:cubicBezTo>
                  <a:pt x="1562" y="8"/>
                  <a:pt x="1562" y="8"/>
                  <a:pt x="1562" y="8"/>
                </a:cubicBezTo>
                <a:cubicBezTo>
                  <a:pt x="1581" y="73"/>
                  <a:pt x="1581" y="73"/>
                  <a:pt x="1581" y="73"/>
                </a:cubicBezTo>
                <a:cubicBezTo>
                  <a:pt x="1582" y="77"/>
                  <a:pt x="1582" y="81"/>
                  <a:pt x="1582" y="81"/>
                </a:cubicBezTo>
                <a:cubicBezTo>
                  <a:pt x="1582" y="81"/>
                  <a:pt x="1583" y="77"/>
                  <a:pt x="1584" y="72"/>
                </a:cubicBezTo>
                <a:cubicBezTo>
                  <a:pt x="1603" y="8"/>
                  <a:pt x="1603" y="8"/>
                  <a:pt x="1603" y="8"/>
                </a:cubicBezTo>
                <a:cubicBezTo>
                  <a:pt x="1613" y="8"/>
                  <a:pt x="1613" y="8"/>
                  <a:pt x="1613" y="8"/>
                </a:cubicBezTo>
                <a:lnTo>
                  <a:pt x="1587" y="93"/>
                </a:lnTo>
                <a:close/>
                <a:moveTo>
                  <a:pt x="1643" y="94"/>
                </a:moveTo>
                <a:cubicBezTo>
                  <a:pt x="1626" y="94"/>
                  <a:pt x="1615" y="81"/>
                  <a:pt x="1615" y="63"/>
                </a:cubicBezTo>
                <a:cubicBezTo>
                  <a:pt x="1615" y="50"/>
                  <a:pt x="1621" y="30"/>
                  <a:pt x="1645" y="30"/>
                </a:cubicBezTo>
                <a:cubicBezTo>
                  <a:pt x="1662" y="30"/>
                  <a:pt x="1673" y="43"/>
                  <a:pt x="1673" y="61"/>
                </a:cubicBezTo>
                <a:cubicBezTo>
                  <a:pt x="1673" y="74"/>
                  <a:pt x="1667" y="94"/>
                  <a:pt x="1643" y="94"/>
                </a:cubicBezTo>
                <a:close/>
                <a:moveTo>
                  <a:pt x="1644" y="37"/>
                </a:moveTo>
                <a:cubicBezTo>
                  <a:pt x="1632" y="37"/>
                  <a:pt x="1628" y="46"/>
                  <a:pt x="1628" y="62"/>
                </a:cubicBezTo>
                <a:cubicBezTo>
                  <a:pt x="1628" y="76"/>
                  <a:pt x="1632" y="87"/>
                  <a:pt x="1644" y="87"/>
                </a:cubicBezTo>
                <a:cubicBezTo>
                  <a:pt x="1656" y="87"/>
                  <a:pt x="1660" y="78"/>
                  <a:pt x="1660" y="62"/>
                </a:cubicBezTo>
                <a:cubicBezTo>
                  <a:pt x="1660" y="48"/>
                  <a:pt x="1656" y="37"/>
                  <a:pt x="1644" y="37"/>
                </a:cubicBezTo>
                <a:close/>
                <a:moveTo>
                  <a:pt x="1719" y="42"/>
                </a:moveTo>
                <a:cubicBezTo>
                  <a:pt x="1718" y="41"/>
                  <a:pt x="1715" y="39"/>
                  <a:pt x="1710" y="39"/>
                </a:cubicBezTo>
                <a:cubicBezTo>
                  <a:pt x="1704" y="39"/>
                  <a:pt x="1700" y="42"/>
                  <a:pt x="1700" y="42"/>
                </a:cubicBezTo>
                <a:cubicBezTo>
                  <a:pt x="1700" y="92"/>
                  <a:pt x="1700" y="92"/>
                  <a:pt x="1700" y="92"/>
                </a:cubicBezTo>
                <a:cubicBezTo>
                  <a:pt x="1688" y="92"/>
                  <a:pt x="1688" y="92"/>
                  <a:pt x="1688" y="92"/>
                </a:cubicBezTo>
                <a:cubicBezTo>
                  <a:pt x="1688" y="32"/>
                  <a:pt x="1688" y="32"/>
                  <a:pt x="1688" y="32"/>
                </a:cubicBezTo>
                <a:cubicBezTo>
                  <a:pt x="1700" y="32"/>
                  <a:pt x="1700" y="32"/>
                  <a:pt x="1700" y="32"/>
                </a:cubicBezTo>
                <a:cubicBezTo>
                  <a:pt x="1700" y="39"/>
                  <a:pt x="1700" y="39"/>
                  <a:pt x="1700" y="39"/>
                </a:cubicBezTo>
                <a:cubicBezTo>
                  <a:pt x="1700" y="39"/>
                  <a:pt x="1705" y="30"/>
                  <a:pt x="1714" y="30"/>
                </a:cubicBezTo>
                <a:cubicBezTo>
                  <a:pt x="1719" y="30"/>
                  <a:pt x="1721" y="32"/>
                  <a:pt x="1723" y="32"/>
                </a:cubicBezTo>
                <a:lnTo>
                  <a:pt x="1719" y="42"/>
                </a:lnTo>
                <a:close/>
                <a:moveTo>
                  <a:pt x="1769" y="92"/>
                </a:moveTo>
                <a:cubicBezTo>
                  <a:pt x="1746" y="60"/>
                  <a:pt x="1746" y="60"/>
                  <a:pt x="1746" y="60"/>
                </a:cubicBezTo>
                <a:cubicBezTo>
                  <a:pt x="1746" y="92"/>
                  <a:pt x="1746" y="92"/>
                  <a:pt x="1746" y="92"/>
                </a:cubicBezTo>
                <a:cubicBezTo>
                  <a:pt x="1734" y="92"/>
                  <a:pt x="1734" y="92"/>
                  <a:pt x="1734" y="92"/>
                </a:cubicBezTo>
                <a:cubicBezTo>
                  <a:pt x="1734" y="0"/>
                  <a:pt x="1734" y="0"/>
                  <a:pt x="1734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746" y="58"/>
                  <a:pt x="1746" y="58"/>
                  <a:pt x="1746" y="58"/>
                </a:cubicBezTo>
                <a:cubicBezTo>
                  <a:pt x="1770" y="32"/>
                  <a:pt x="1770" y="32"/>
                  <a:pt x="1770" y="32"/>
                </a:cubicBezTo>
                <a:cubicBezTo>
                  <a:pt x="1783" y="32"/>
                  <a:pt x="1783" y="32"/>
                  <a:pt x="1783" y="32"/>
                </a:cubicBezTo>
                <a:cubicBezTo>
                  <a:pt x="1757" y="57"/>
                  <a:pt x="1757" y="57"/>
                  <a:pt x="1757" y="57"/>
                </a:cubicBezTo>
                <a:cubicBezTo>
                  <a:pt x="1783" y="92"/>
                  <a:pt x="1783" y="92"/>
                  <a:pt x="1783" y="92"/>
                </a:cubicBezTo>
                <a:lnTo>
                  <a:pt x="1769" y="92"/>
                </a:lnTo>
                <a:close/>
                <a:moveTo>
                  <a:pt x="1803" y="99"/>
                </a:moveTo>
                <a:cubicBezTo>
                  <a:pt x="1799" y="106"/>
                  <a:pt x="1792" y="110"/>
                  <a:pt x="1792" y="110"/>
                </a:cubicBezTo>
                <a:cubicBezTo>
                  <a:pt x="1789" y="106"/>
                  <a:pt x="1789" y="106"/>
                  <a:pt x="1789" y="106"/>
                </a:cubicBezTo>
                <a:cubicBezTo>
                  <a:pt x="1789" y="106"/>
                  <a:pt x="1794" y="100"/>
                  <a:pt x="1794" y="89"/>
                </a:cubicBezTo>
                <a:cubicBezTo>
                  <a:pt x="1794" y="83"/>
                  <a:pt x="1793" y="80"/>
                  <a:pt x="1793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80"/>
                  <a:pt x="1805" y="80"/>
                  <a:pt x="1805" y="80"/>
                </a:cubicBezTo>
                <a:cubicBezTo>
                  <a:pt x="1805" y="91"/>
                  <a:pt x="1804" y="95"/>
                  <a:pt x="1803" y="99"/>
                </a:cubicBezTo>
                <a:close/>
                <a:moveTo>
                  <a:pt x="1878" y="92"/>
                </a:moveTo>
                <a:cubicBezTo>
                  <a:pt x="1878" y="87"/>
                  <a:pt x="1878" y="87"/>
                  <a:pt x="1878" y="87"/>
                </a:cubicBezTo>
                <a:cubicBezTo>
                  <a:pt x="1878" y="87"/>
                  <a:pt x="1873" y="93"/>
                  <a:pt x="1863" y="93"/>
                </a:cubicBezTo>
                <a:cubicBezTo>
                  <a:pt x="1852" y="93"/>
                  <a:pt x="1844" y="87"/>
                  <a:pt x="1844" y="76"/>
                </a:cubicBezTo>
                <a:cubicBezTo>
                  <a:pt x="1844" y="70"/>
                  <a:pt x="1847" y="65"/>
                  <a:pt x="1851" y="62"/>
                </a:cubicBezTo>
                <a:cubicBezTo>
                  <a:pt x="1855" y="59"/>
                  <a:pt x="1862" y="58"/>
                  <a:pt x="1869" y="58"/>
                </a:cubicBezTo>
                <a:cubicBezTo>
                  <a:pt x="1873" y="58"/>
                  <a:pt x="1878" y="59"/>
                  <a:pt x="1878" y="59"/>
                </a:cubicBezTo>
                <a:cubicBezTo>
                  <a:pt x="1878" y="54"/>
                  <a:pt x="1878" y="54"/>
                  <a:pt x="1878" y="54"/>
                </a:cubicBezTo>
                <a:cubicBezTo>
                  <a:pt x="1878" y="51"/>
                  <a:pt x="1878" y="46"/>
                  <a:pt x="1877" y="44"/>
                </a:cubicBezTo>
                <a:cubicBezTo>
                  <a:pt x="1876" y="39"/>
                  <a:pt x="1871" y="37"/>
                  <a:pt x="1866" y="37"/>
                </a:cubicBezTo>
                <a:cubicBezTo>
                  <a:pt x="1858" y="37"/>
                  <a:pt x="1853" y="40"/>
                  <a:pt x="1853" y="40"/>
                </a:cubicBezTo>
                <a:cubicBezTo>
                  <a:pt x="1850" y="33"/>
                  <a:pt x="1850" y="33"/>
                  <a:pt x="1850" y="33"/>
                </a:cubicBezTo>
                <a:cubicBezTo>
                  <a:pt x="1850" y="33"/>
                  <a:pt x="1857" y="30"/>
                  <a:pt x="1869" y="30"/>
                </a:cubicBezTo>
                <a:cubicBezTo>
                  <a:pt x="1885" y="30"/>
                  <a:pt x="1888" y="39"/>
                  <a:pt x="1888" y="42"/>
                </a:cubicBezTo>
                <a:cubicBezTo>
                  <a:pt x="1889" y="45"/>
                  <a:pt x="1889" y="55"/>
                  <a:pt x="1889" y="57"/>
                </a:cubicBezTo>
                <a:cubicBezTo>
                  <a:pt x="1889" y="92"/>
                  <a:pt x="1889" y="92"/>
                  <a:pt x="1889" y="92"/>
                </a:cubicBezTo>
                <a:lnTo>
                  <a:pt x="1878" y="92"/>
                </a:lnTo>
                <a:close/>
                <a:moveTo>
                  <a:pt x="1878" y="64"/>
                </a:moveTo>
                <a:cubicBezTo>
                  <a:pt x="1878" y="64"/>
                  <a:pt x="1876" y="64"/>
                  <a:pt x="1871" y="64"/>
                </a:cubicBezTo>
                <a:cubicBezTo>
                  <a:pt x="1867" y="64"/>
                  <a:pt x="1863" y="65"/>
                  <a:pt x="1861" y="66"/>
                </a:cubicBezTo>
                <a:cubicBezTo>
                  <a:pt x="1857" y="68"/>
                  <a:pt x="1856" y="72"/>
                  <a:pt x="1856" y="75"/>
                </a:cubicBezTo>
                <a:cubicBezTo>
                  <a:pt x="1856" y="84"/>
                  <a:pt x="1862" y="86"/>
                  <a:pt x="1868" y="86"/>
                </a:cubicBezTo>
                <a:cubicBezTo>
                  <a:pt x="1874" y="86"/>
                  <a:pt x="1878" y="84"/>
                  <a:pt x="1878" y="84"/>
                </a:cubicBezTo>
                <a:lnTo>
                  <a:pt x="1878" y="64"/>
                </a:lnTo>
                <a:close/>
                <a:moveTo>
                  <a:pt x="1946" y="92"/>
                </a:moveTo>
                <a:cubicBezTo>
                  <a:pt x="1946" y="60"/>
                  <a:pt x="1946" y="60"/>
                  <a:pt x="1946" y="60"/>
                </a:cubicBezTo>
                <a:cubicBezTo>
                  <a:pt x="1946" y="56"/>
                  <a:pt x="1946" y="52"/>
                  <a:pt x="1945" y="49"/>
                </a:cubicBezTo>
                <a:cubicBezTo>
                  <a:pt x="1944" y="41"/>
                  <a:pt x="1939" y="38"/>
                  <a:pt x="1931" y="38"/>
                </a:cubicBezTo>
                <a:cubicBezTo>
                  <a:pt x="1924" y="38"/>
                  <a:pt x="1919" y="41"/>
                  <a:pt x="1919" y="41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08" y="92"/>
                  <a:pt x="1908" y="92"/>
                  <a:pt x="1908" y="92"/>
                </a:cubicBezTo>
                <a:cubicBezTo>
                  <a:pt x="1908" y="32"/>
                  <a:pt x="1908" y="32"/>
                  <a:pt x="1908" y="32"/>
                </a:cubicBezTo>
                <a:cubicBezTo>
                  <a:pt x="1919" y="32"/>
                  <a:pt x="1919" y="32"/>
                  <a:pt x="1919" y="32"/>
                </a:cubicBezTo>
                <a:cubicBezTo>
                  <a:pt x="1919" y="38"/>
                  <a:pt x="1919" y="38"/>
                  <a:pt x="1919" y="38"/>
                </a:cubicBezTo>
                <a:cubicBezTo>
                  <a:pt x="1919" y="38"/>
                  <a:pt x="1925" y="30"/>
                  <a:pt x="1937" y="30"/>
                </a:cubicBezTo>
                <a:cubicBezTo>
                  <a:pt x="1950" y="30"/>
                  <a:pt x="1955" y="38"/>
                  <a:pt x="1956" y="44"/>
                </a:cubicBezTo>
                <a:cubicBezTo>
                  <a:pt x="1957" y="48"/>
                  <a:pt x="1957" y="53"/>
                  <a:pt x="1957" y="56"/>
                </a:cubicBezTo>
                <a:cubicBezTo>
                  <a:pt x="1957" y="92"/>
                  <a:pt x="1957" y="92"/>
                  <a:pt x="1957" y="92"/>
                </a:cubicBezTo>
                <a:lnTo>
                  <a:pt x="1946" y="92"/>
                </a:lnTo>
                <a:close/>
                <a:moveTo>
                  <a:pt x="2015" y="92"/>
                </a:moveTo>
                <a:cubicBezTo>
                  <a:pt x="2015" y="86"/>
                  <a:pt x="2015" y="86"/>
                  <a:pt x="2015" y="86"/>
                </a:cubicBezTo>
                <a:cubicBezTo>
                  <a:pt x="2015" y="86"/>
                  <a:pt x="2010" y="93"/>
                  <a:pt x="1998" y="93"/>
                </a:cubicBezTo>
                <a:cubicBezTo>
                  <a:pt x="1984" y="93"/>
                  <a:pt x="1973" y="83"/>
                  <a:pt x="1973" y="63"/>
                </a:cubicBezTo>
                <a:cubicBezTo>
                  <a:pt x="1973" y="43"/>
                  <a:pt x="1986" y="31"/>
                  <a:pt x="2002" y="31"/>
                </a:cubicBezTo>
                <a:cubicBezTo>
                  <a:pt x="2011" y="31"/>
                  <a:pt x="2015" y="33"/>
                  <a:pt x="2015" y="33"/>
                </a:cubicBezTo>
                <a:cubicBezTo>
                  <a:pt x="2015" y="0"/>
                  <a:pt x="2015" y="0"/>
                  <a:pt x="2015" y="0"/>
                </a:cubicBezTo>
                <a:cubicBezTo>
                  <a:pt x="2027" y="0"/>
                  <a:pt x="2027" y="0"/>
                  <a:pt x="2027" y="0"/>
                </a:cubicBezTo>
                <a:cubicBezTo>
                  <a:pt x="2027" y="92"/>
                  <a:pt x="2027" y="92"/>
                  <a:pt x="2027" y="92"/>
                </a:cubicBezTo>
                <a:lnTo>
                  <a:pt x="2015" y="92"/>
                </a:lnTo>
                <a:close/>
                <a:moveTo>
                  <a:pt x="2015" y="38"/>
                </a:moveTo>
                <a:cubicBezTo>
                  <a:pt x="2015" y="38"/>
                  <a:pt x="2012" y="37"/>
                  <a:pt x="2006" y="37"/>
                </a:cubicBezTo>
                <a:cubicBezTo>
                  <a:pt x="1992" y="37"/>
                  <a:pt x="1985" y="46"/>
                  <a:pt x="1985" y="62"/>
                </a:cubicBezTo>
                <a:cubicBezTo>
                  <a:pt x="1985" y="76"/>
                  <a:pt x="1992" y="86"/>
                  <a:pt x="2004" y="86"/>
                </a:cubicBezTo>
                <a:cubicBezTo>
                  <a:pt x="2011" y="86"/>
                  <a:pt x="2015" y="83"/>
                  <a:pt x="2015" y="83"/>
                </a:cubicBezTo>
                <a:lnTo>
                  <a:pt x="2015" y="38"/>
                </a:lnTo>
                <a:close/>
              </a:path>
            </a:pathLst>
          </a:custGeom>
          <a:solidFill>
            <a:srgbClr val="5057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9" name="Picture 2" title="Edwards"/>
          <p:cNvPicPr preferRelativeResize="0"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99577" y="783971"/>
            <a:ext cx="2544849" cy="31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title="life is now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15000" y="3959352"/>
            <a:ext cx="1765808" cy="8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2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enchmar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625174" y="1549940"/>
            <a:ext cx="4970185" cy="311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13CA162-A84B-B88E-40A7-18F18B75172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3999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136F-9112-4B9A-B066-30BAC4F7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D3FEB-40D5-487F-9990-A1AFE081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2E41E-26B2-4115-AF90-0B075BF0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B776A-543E-437B-B720-DDA5D7E6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enchmark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</p:spPr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88720"/>
            <a:ext cx="393192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63440" y="1188720"/>
            <a:ext cx="393192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8073BE0-9618-2669-B289-B06945E2190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691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enchmark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</p:spPr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18872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548640" y="1737360"/>
            <a:ext cx="3931920" cy="292608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63440" y="1188720"/>
            <a:ext cx="3931920" cy="5029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63440" y="1737360"/>
            <a:ext cx="3931920" cy="292608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07768E-DBDC-BA64-F6A4-68A6BE7433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842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chmark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48640" y="1600556"/>
            <a:ext cx="3749040" cy="1096923"/>
          </a:xfrm>
        </p:spPr>
        <p:txBody>
          <a:bodyPr anchor="b" anchorCtr="0">
            <a:normAutofit/>
          </a:bodyPr>
          <a:lstStyle>
            <a:lvl1pPr algn="l">
              <a:defRPr sz="2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2971800"/>
            <a:ext cx="3749040" cy="6858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D41AC2-A626-8D4D-B6A2-EB2B99604A22}"/>
              </a:ext>
            </a:extLst>
          </p:cNvPr>
          <p:cNvSpPr/>
          <p:nvPr userDrawn="1"/>
        </p:nvSpPr>
        <p:spPr>
          <a:xfrm>
            <a:off x="157163" y="1367588"/>
            <a:ext cx="232968" cy="2329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652AA30-AFDB-F54D-8F87-E205E34A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31" y="1"/>
            <a:ext cx="8753869" cy="136513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6DE7985-D5AA-1555-D402-993862C92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549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548639" y="644533"/>
            <a:ext cx="6400800" cy="3883992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700"/>
            </a:lvl1pPr>
            <a:lvl2pPr marL="114300" indent="-114300">
              <a:lnSpc>
                <a:spcPct val="100000"/>
              </a:lnSpc>
              <a:spcBef>
                <a:spcPts val="300"/>
              </a:spcBef>
              <a:buClrTx/>
              <a:buFont typeface="+mj-lt"/>
              <a:buAutoNum type="arabicPeriod"/>
              <a:defRPr sz="700"/>
            </a:lvl2pPr>
            <a:lvl3pPr marL="114300" indent="-114300">
              <a:lnSpc>
                <a:spcPct val="100000"/>
              </a:lnSpc>
              <a:spcBef>
                <a:spcPts val="300"/>
              </a:spcBef>
              <a:defRPr sz="700"/>
            </a:lvl3pPr>
            <a:lvl4pPr marL="230188" indent="-115888">
              <a:lnSpc>
                <a:spcPct val="100000"/>
              </a:lnSpc>
              <a:spcBef>
                <a:spcPts val="300"/>
              </a:spcBef>
              <a:defRPr sz="700"/>
            </a:lvl4pPr>
            <a:lvl5pPr marL="344488" indent="-114300">
              <a:lnSpc>
                <a:spcPct val="100000"/>
              </a:lnSpc>
              <a:spcBef>
                <a:spcPts val="300"/>
              </a:spcBef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233AE7B-B164-5786-799A-B8F90ECEA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732" y="3760445"/>
            <a:ext cx="774700" cy="1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73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87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chmar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F2BBCA-D255-45AB-8C83-5EA1FDD7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558918"/>
            <a:ext cx="5972400" cy="3600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aseline="0"/>
            </a:lvl1pPr>
            <a:lvl2pPr marL="173037" indent="0">
              <a:lnSpc>
                <a:spcPct val="100000"/>
              </a:lnSpc>
              <a:buNone/>
              <a:defRPr sz="700"/>
            </a:lvl2pPr>
            <a:lvl3pPr marL="339725" indent="0">
              <a:lnSpc>
                <a:spcPct val="100000"/>
              </a:lnSpc>
              <a:buNone/>
              <a:defRPr sz="700"/>
            </a:lvl3pPr>
            <a:lvl4pPr marL="512762" indent="0">
              <a:lnSpc>
                <a:spcPct val="100000"/>
              </a:lnSpc>
              <a:buNone/>
              <a:defRPr sz="700"/>
            </a:lvl4pPr>
            <a:lvl5pPr marL="685800" indent="0">
              <a:lnSpc>
                <a:spcPct val="100000"/>
              </a:lnSpc>
              <a:buNone/>
              <a:defRPr sz="700"/>
            </a:lvl5pPr>
          </a:lstStyle>
          <a:p>
            <a:pPr lvl="0"/>
            <a:r>
              <a:rPr lang="en-US"/>
              <a:t>Click to edit references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C73D4A-9C44-4895-AA7B-31454828E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48640" y="4924044"/>
            <a:ext cx="6540104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6"/>
                </a:solidFill>
              </a:defRPr>
            </a:lvl1pPr>
          </a:lstStyle>
          <a:p>
            <a:r>
              <a:rPr lang="en-US"/>
              <a:t>Edwards Confidential. Do not reproduce or distribute.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05AA5C-F5D7-0C41-92B2-965CDB8B690D}"/>
              </a:ext>
            </a:extLst>
          </p:cNvPr>
          <p:cNvSpPr/>
          <p:nvPr userDrawn="1"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482D3CF-3916-3D5D-1466-93A00AA1DAC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151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Month 00, 0000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EADAC4A-6CDA-4ECE-9F17-10E0C9424C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4558918"/>
            <a:ext cx="5972400" cy="3600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aseline="0"/>
            </a:lvl1pPr>
            <a:lvl2pPr marL="173037" indent="0">
              <a:lnSpc>
                <a:spcPct val="100000"/>
              </a:lnSpc>
              <a:buNone/>
              <a:defRPr sz="700"/>
            </a:lvl2pPr>
            <a:lvl3pPr marL="339725" indent="0">
              <a:lnSpc>
                <a:spcPct val="100000"/>
              </a:lnSpc>
              <a:buNone/>
              <a:defRPr sz="700"/>
            </a:lvl3pPr>
            <a:lvl4pPr marL="512762" indent="0">
              <a:lnSpc>
                <a:spcPct val="100000"/>
              </a:lnSpc>
              <a:buNone/>
              <a:defRPr sz="700"/>
            </a:lvl4pPr>
            <a:lvl5pPr marL="685800" indent="0">
              <a:lnSpc>
                <a:spcPct val="100000"/>
              </a:lnSpc>
              <a:buNone/>
              <a:defRPr sz="700"/>
            </a:lvl5pPr>
          </a:lstStyle>
          <a:p>
            <a:pPr lvl="0"/>
            <a:r>
              <a:rPr lang="en-US"/>
              <a:t>Click to edit references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1FB860-699E-63C3-5BAC-F16E7C9E311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82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188720"/>
            <a:ext cx="8046720" cy="3474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088744" y="4924044"/>
            <a:ext cx="1140454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229198" y="4924044"/>
            <a:ext cx="366161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reeform 9" title="Edwards Lifesciences"/>
          <p:cNvSpPr>
            <a:spLocks noEditPoints="1"/>
          </p:cNvSpPr>
          <p:nvPr/>
        </p:nvSpPr>
        <p:spPr bwMode="gray">
          <a:xfrm>
            <a:off x="7633334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8" r:id="rId3"/>
    <p:sldLayoutId id="2147483652" r:id="rId4"/>
    <p:sldLayoutId id="2147483653" r:id="rId5"/>
    <p:sldLayoutId id="2147483651" r:id="rId6"/>
    <p:sldLayoutId id="2147483666" r:id="rId7"/>
    <p:sldLayoutId id="2147483712" r:id="rId8"/>
    <p:sldLayoutId id="2147483713" r:id="rId9"/>
    <p:sldLayoutId id="2147483650" r:id="rId10"/>
    <p:sldLayoutId id="2147483670" r:id="rId11"/>
  </p:sldLayoutIdLst>
  <p:transition>
    <p:fade/>
  </p:transition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166688" algn="l" defTabSz="4572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73038" algn="l" defTabSz="4572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3038" algn="l" defTabSz="4572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defTabSz="4572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 bwMode="gray">
          <a:xfrm>
            <a:off x="0" y="0"/>
            <a:ext cx="9144000" cy="444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48640" y="365760"/>
            <a:ext cx="8046720" cy="685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640" y="1188720"/>
            <a:ext cx="8046720" cy="3474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088745" y="4924044"/>
            <a:ext cx="1140455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743200" y="4924044"/>
            <a:ext cx="3657600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229200" y="4924044"/>
            <a:ext cx="366161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6"/>
                </a:solidFill>
              </a:defRPr>
            </a:lvl1pPr>
          </a:lstStyle>
          <a:p>
            <a:fld id="{CDBA9528-BCFE-1E43-A37D-912FF3C527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reeform 9" title="Edwards Lifesciences"/>
          <p:cNvSpPr>
            <a:spLocks noEditPoints="1"/>
          </p:cNvSpPr>
          <p:nvPr/>
        </p:nvSpPr>
        <p:spPr bwMode="gray">
          <a:xfrm>
            <a:off x="7633335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705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3034" indent="-17303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17" indent="-16668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750" indent="-17303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17303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17" indent="-17303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SzPct val="11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72.png"/><Relationship Id="rId5" Type="http://schemas.openxmlformats.org/officeDocument/2006/relationships/image" Target="../media/image64.png"/><Relationship Id="rId10" Type="http://schemas.openxmlformats.org/officeDocument/2006/relationships/image" Target="../media/image71.svg"/><Relationship Id="rId4" Type="http://schemas.openxmlformats.org/officeDocument/2006/relationships/image" Target="../media/image67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mjournal.co.uk/dvt-thromboprophylaxis" TargetMode="External"/><Relationship Id="rId5" Type="http://schemas.openxmlformats.org/officeDocument/2006/relationships/hyperlink" Target="https://psnet.ahrq.gov/primer/falls" TargetMode="External"/><Relationship Id="rId4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svg"/><Relationship Id="rId11" Type="http://schemas.openxmlformats.org/officeDocument/2006/relationships/image" Target="../media/image99.png"/><Relationship Id="rId5" Type="http://schemas.openxmlformats.org/officeDocument/2006/relationships/image" Target="../media/image89.png"/><Relationship Id="rId15" Type="http://schemas.openxmlformats.org/officeDocument/2006/relationships/image" Target="../media/image101.png"/><Relationship Id="rId10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97.png"/><Relationship Id="rId1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3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16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80.png"/><Relationship Id="rId10" Type="http://schemas.openxmlformats.org/officeDocument/2006/relationships/image" Target="../media/image109.png"/><Relationship Id="rId4" Type="http://schemas.openxmlformats.org/officeDocument/2006/relationships/image" Target="../media/image104.svg"/><Relationship Id="rId9" Type="http://schemas.openxmlformats.org/officeDocument/2006/relationships/image" Target="../media/image10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svg"/><Relationship Id="rId18" Type="http://schemas.openxmlformats.org/officeDocument/2006/relationships/image" Target="../media/image123.png"/><Relationship Id="rId3" Type="http://schemas.openxmlformats.org/officeDocument/2006/relationships/image" Target="../media/image80.png"/><Relationship Id="rId7" Type="http://schemas.openxmlformats.org/officeDocument/2006/relationships/image" Target="../media/image114.svg"/><Relationship Id="rId12" Type="http://schemas.openxmlformats.org/officeDocument/2006/relationships/image" Target="../media/image117.png"/><Relationship Id="rId17" Type="http://schemas.openxmlformats.org/officeDocument/2006/relationships/image" Target="../media/image12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png"/><Relationship Id="rId11" Type="http://schemas.openxmlformats.org/officeDocument/2006/relationships/image" Target="../media/image106.svg"/><Relationship Id="rId5" Type="http://schemas.openxmlformats.org/officeDocument/2006/relationships/image" Target="../media/image112.svg"/><Relationship Id="rId15" Type="http://schemas.openxmlformats.org/officeDocument/2006/relationships/image" Target="../media/image120.svg"/><Relationship Id="rId10" Type="http://schemas.openxmlformats.org/officeDocument/2006/relationships/image" Target="../media/image105.png"/><Relationship Id="rId19" Type="http://schemas.openxmlformats.org/officeDocument/2006/relationships/image" Target="../media/image124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80.pn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jpe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38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0.png"/><Relationship Id="rId18" Type="http://schemas.openxmlformats.org/officeDocument/2006/relationships/image" Target="../media/image155.sv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svg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3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3.sv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svg"/><Relationship Id="rId19" Type="http://schemas.openxmlformats.org/officeDocument/2006/relationships/image" Target="../media/image156.png"/><Relationship Id="rId4" Type="http://schemas.openxmlformats.org/officeDocument/2006/relationships/image" Target="../media/image141.svg"/><Relationship Id="rId9" Type="http://schemas.openxmlformats.org/officeDocument/2006/relationships/image" Target="../media/image146.png"/><Relationship Id="rId14" Type="http://schemas.openxmlformats.org/officeDocument/2006/relationships/image" Target="../media/image15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5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svg"/><Relationship Id="rId5" Type="http://schemas.openxmlformats.org/officeDocument/2006/relationships/image" Target="../media/image34.png"/><Relationship Id="rId10" Type="http://schemas.openxmlformats.org/officeDocument/2006/relationships/image" Target="../media/image161.svg"/><Relationship Id="rId4" Type="http://schemas.openxmlformats.org/officeDocument/2006/relationships/image" Target="../media/image159.sv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3.svg"/><Relationship Id="rId5" Type="http://schemas.openxmlformats.org/officeDocument/2006/relationships/image" Target="../media/image36.png"/><Relationship Id="rId4" Type="http://schemas.openxmlformats.org/officeDocument/2006/relationships/image" Target="../media/image16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166.svg"/><Relationship Id="rId9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80.png"/><Relationship Id="rId7" Type="http://schemas.openxmlformats.org/officeDocument/2006/relationships/image" Target="../media/image178.png"/><Relationship Id="rId12" Type="http://schemas.openxmlformats.org/officeDocument/2006/relationships/image" Target="../media/image1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3.svg"/><Relationship Id="rId11" Type="http://schemas.openxmlformats.org/officeDocument/2006/relationships/image" Target="../media/image186.jpeg"/><Relationship Id="rId5" Type="http://schemas.openxmlformats.org/officeDocument/2006/relationships/image" Target="../media/image182.png"/><Relationship Id="rId10" Type="http://schemas.openxmlformats.org/officeDocument/2006/relationships/image" Target="../media/image185.jpeg"/><Relationship Id="rId4" Type="http://schemas.openxmlformats.org/officeDocument/2006/relationships/image" Target="../media/image181.svg"/><Relationship Id="rId9" Type="http://schemas.openxmlformats.org/officeDocument/2006/relationships/image" Target="../media/image17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13" Type="http://schemas.openxmlformats.org/officeDocument/2006/relationships/image" Target="../media/image199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svg"/><Relationship Id="rId17" Type="http://schemas.openxmlformats.org/officeDocument/2006/relationships/image" Target="../media/image1.emf"/><Relationship Id="rId2" Type="http://schemas.openxmlformats.org/officeDocument/2006/relationships/image" Target="../media/image188.jpeg"/><Relationship Id="rId16" Type="http://schemas.openxmlformats.org/officeDocument/2006/relationships/image" Target="../media/image20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2.sv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5" Type="http://schemas.openxmlformats.org/officeDocument/2006/relationships/image" Target="../media/image201.png"/><Relationship Id="rId10" Type="http://schemas.openxmlformats.org/officeDocument/2006/relationships/image" Target="../media/image196.svg"/><Relationship Id="rId4" Type="http://schemas.openxmlformats.org/officeDocument/2006/relationships/image" Target="../media/image190.svg"/><Relationship Id="rId9" Type="http://schemas.openxmlformats.org/officeDocument/2006/relationships/image" Target="../media/image195.png"/><Relationship Id="rId14" Type="http://schemas.openxmlformats.org/officeDocument/2006/relationships/image" Target="../media/image20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184.svg"/><Relationship Id="rId4" Type="http://schemas.openxmlformats.org/officeDocument/2006/relationships/image" Target="../media/image204.png"/><Relationship Id="rId9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2.svg"/><Relationship Id="rId11" Type="http://schemas.openxmlformats.org/officeDocument/2006/relationships/image" Target="../media/image217.jpeg"/><Relationship Id="rId5" Type="http://schemas.openxmlformats.org/officeDocument/2006/relationships/image" Target="../media/image211.png"/><Relationship Id="rId10" Type="http://schemas.openxmlformats.org/officeDocument/2006/relationships/image" Target="../media/image216.svg"/><Relationship Id="rId4" Type="http://schemas.openxmlformats.org/officeDocument/2006/relationships/image" Target="../media/image210.svg"/><Relationship Id="rId9" Type="http://schemas.openxmlformats.org/officeDocument/2006/relationships/image" Target="../media/image21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svg"/><Relationship Id="rId13" Type="http://schemas.openxmlformats.org/officeDocument/2006/relationships/image" Target="../media/image230.png"/><Relationship Id="rId18" Type="http://schemas.openxmlformats.org/officeDocument/2006/relationships/image" Target="../media/image235.svg"/><Relationship Id="rId3" Type="http://schemas.openxmlformats.org/officeDocument/2006/relationships/image" Target="../media/image220.png"/><Relationship Id="rId21" Type="http://schemas.openxmlformats.org/officeDocument/2006/relationships/image" Target="../media/image238.png"/><Relationship Id="rId7" Type="http://schemas.openxmlformats.org/officeDocument/2006/relationships/image" Target="../media/image224.png"/><Relationship Id="rId12" Type="http://schemas.openxmlformats.org/officeDocument/2006/relationships/image" Target="../media/image229.svg"/><Relationship Id="rId17" Type="http://schemas.openxmlformats.org/officeDocument/2006/relationships/image" Target="../media/image23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33.svg"/><Relationship Id="rId20" Type="http://schemas.openxmlformats.org/officeDocument/2006/relationships/image" Target="../media/image23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3.svg"/><Relationship Id="rId11" Type="http://schemas.openxmlformats.org/officeDocument/2006/relationships/image" Target="../media/image228.png"/><Relationship Id="rId24" Type="http://schemas.openxmlformats.org/officeDocument/2006/relationships/image" Target="../media/image241.sv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23" Type="http://schemas.openxmlformats.org/officeDocument/2006/relationships/image" Target="../media/image240.png"/><Relationship Id="rId10" Type="http://schemas.openxmlformats.org/officeDocument/2006/relationships/image" Target="../media/image227.svg"/><Relationship Id="rId19" Type="http://schemas.openxmlformats.org/officeDocument/2006/relationships/image" Target="../media/image236.png"/><Relationship Id="rId4" Type="http://schemas.openxmlformats.org/officeDocument/2006/relationships/image" Target="../media/image221.svg"/><Relationship Id="rId9" Type="http://schemas.openxmlformats.org/officeDocument/2006/relationships/image" Target="../media/image226.png"/><Relationship Id="rId14" Type="http://schemas.openxmlformats.org/officeDocument/2006/relationships/image" Target="../media/image231.svg"/><Relationship Id="rId22" Type="http://schemas.openxmlformats.org/officeDocument/2006/relationships/image" Target="../media/image239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6EE0AA-039F-CC48-70AE-0BD162812AA9}"/>
              </a:ext>
            </a:extLst>
          </p:cNvPr>
          <p:cNvGrpSpPr/>
          <p:nvPr/>
        </p:nvGrpSpPr>
        <p:grpSpPr>
          <a:xfrm>
            <a:off x="788670" y="2200240"/>
            <a:ext cx="6034694" cy="897290"/>
            <a:chOff x="788670" y="2200240"/>
            <a:chExt cx="6034694" cy="897290"/>
          </a:xfrm>
        </p:grpSpPr>
        <p:sp>
          <p:nvSpPr>
            <p:cNvPr id="2" name="Title 3">
              <a:extLst>
                <a:ext uri="{FF2B5EF4-FFF2-40B4-BE49-F238E27FC236}">
                  <a16:creationId xmlns:a16="http://schemas.microsoft.com/office/drawing/2014/main" id="{28E1C698-420D-B143-BF03-90A6E1B9548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88670" y="2345021"/>
              <a:ext cx="6034694" cy="5010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/>
                <a:t>Benchmark Program</a:t>
              </a:r>
            </a:p>
          </p:txBody>
        </p:sp>
        <p:sp>
          <p:nvSpPr>
            <p:cNvPr id="3" name="Title 3">
              <a:extLst>
                <a:ext uri="{FF2B5EF4-FFF2-40B4-BE49-F238E27FC236}">
                  <a16:creationId xmlns:a16="http://schemas.microsoft.com/office/drawing/2014/main" id="{972278C4-99F8-ED43-ADC5-6BA57A1DE3C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06780" y="2200240"/>
              <a:ext cx="5452110" cy="171485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00">
                  <a:solidFill>
                    <a:schemeClr val="accent6"/>
                  </a:solidFill>
                </a:rPr>
                <a:t>Edwards</a:t>
              </a: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78901418-2215-374A-B825-726E445E8EE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6305" y="2941285"/>
              <a:ext cx="5452110" cy="156245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00">
                  <a:solidFill>
                    <a:schemeClr val="accent6"/>
                  </a:solidFill>
                </a:rPr>
                <a:t>Transcatheter Valve Care Pathway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3794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6A2196-58C2-D34E-A62F-AEE07355BED5}"/>
              </a:ext>
            </a:extLst>
          </p:cNvPr>
          <p:cNvSpPr/>
          <p:nvPr/>
        </p:nvSpPr>
        <p:spPr>
          <a:xfrm>
            <a:off x="727536" y="3022196"/>
            <a:ext cx="7506119" cy="1095270"/>
          </a:xfrm>
          <a:prstGeom prst="roundRect">
            <a:avLst/>
          </a:prstGeom>
          <a:ln>
            <a:noFill/>
          </a:ln>
          <a:effectLst>
            <a:outerShdw blurRad="508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E45276-4C30-8E42-B295-EC890ABACA2A}"/>
              </a:ext>
            </a:extLst>
          </p:cNvPr>
          <p:cNvSpPr/>
          <p:nvPr/>
        </p:nvSpPr>
        <p:spPr>
          <a:xfrm>
            <a:off x="869932" y="3174596"/>
            <a:ext cx="7221327" cy="7793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0B7B48-49D5-4297-8D35-D6A66AE08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1" y="4558918"/>
            <a:ext cx="6774724" cy="360000"/>
          </a:xfrm>
        </p:spPr>
        <p:txBody>
          <a:bodyPr>
            <a:noAutofit/>
          </a:bodyPr>
          <a:lstStyle/>
          <a:p>
            <a:r>
              <a:rPr lang="en-GB"/>
              <a:t>*Severe symptomatic aortic stenosis</a:t>
            </a:r>
          </a:p>
          <a:p>
            <a:r>
              <a:rPr lang="en-GB"/>
              <a:t>TAVI: transcatheter aortic valve implantation; </a:t>
            </a:r>
            <a:r>
              <a:rPr lang="en-GB" err="1"/>
              <a:t>yrs</a:t>
            </a:r>
            <a:r>
              <a:rPr lang="en-GB"/>
              <a:t>: years.</a:t>
            </a:r>
          </a:p>
          <a:p>
            <a:r>
              <a:rPr lang="en-GB"/>
              <a:t>1. </a:t>
            </a:r>
            <a:r>
              <a:rPr lang="en-GB" err="1"/>
              <a:t>Osnabrugge</a:t>
            </a:r>
            <a:r>
              <a:rPr lang="en-GB"/>
              <a:t> RLJ </a:t>
            </a:r>
            <a:r>
              <a:rPr lang="en-GB" i="1"/>
              <a:t>et al</a:t>
            </a:r>
            <a:r>
              <a:rPr lang="en-GB"/>
              <a:t>. </a:t>
            </a:r>
            <a:r>
              <a:rPr lang="en-GB" i="1"/>
              <a:t>J Am Coll </a:t>
            </a:r>
            <a:r>
              <a:rPr lang="en-GB" i="1" err="1"/>
              <a:t>Cardiol</a:t>
            </a:r>
            <a:r>
              <a:rPr lang="en-GB" i="1"/>
              <a:t>. </a:t>
            </a:r>
            <a:r>
              <a:rPr lang="en-GB"/>
              <a:t>2013; </a:t>
            </a:r>
            <a:r>
              <a:rPr lang="en-GB" b="1"/>
              <a:t>62</a:t>
            </a:r>
            <a:r>
              <a:rPr lang="en-GB"/>
              <a:t>: 1002</a:t>
            </a:r>
            <a:r>
              <a:rPr lang="en-GB">
                <a:cs typeface="Arial" panose="020B0604020202020204" pitchFamily="34" charset="0"/>
              </a:rPr>
              <a:t>–</a:t>
            </a:r>
            <a:r>
              <a:rPr lang="en-GB"/>
              <a:t>12; 2. </a:t>
            </a:r>
            <a:r>
              <a:rPr lang="en-GB" err="1"/>
              <a:t>Badran</a:t>
            </a:r>
            <a:r>
              <a:rPr lang="en-GB"/>
              <a:t> AA </a:t>
            </a:r>
            <a:r>
              <a:rPr lang="en-GB" i="1"/>
              <a:t>et al</a:t>
            </a:r>
            <a:r>
              <a:rPr lang="en-GB"/>
              <a:t>. </a:t>
            </a:r>
            <a:r>
              <a:rPr lang="en-GB" i="1"/>
              <a:t>Ann R Coll </a:t>
            </a:r>
            <a:r>
              <a:rPr lang="en-GB" i="1" err="1"/>
              <a:t>Surg</a:t>
            </a:r>
            <a:r>
              <a:rPr lang="en-GB" i="1"/>
              <a:t> Engl. </a:t>
            </a:r>
            <a:r>
              <a:rPr lang="en-GB"/>
              <a:t>2012; </a:t>
            </a:r>
            <a:r>
              <a:rPr lang="en-GB" b="1"/>
              <a:t>94</a:t>
            </a:r>
            <a:r>
              <a:rPr lang="en-GB"/>
              <a:t>: 416</a:t>
            </a:r>
            <a:r>
              <a:rPr lang="en-GB">
                <a:cs typeface="Arial" panose="020B0604020202020204" pitchFamily="34" charset="0"/>
              </a:rPr>
              <a:t>–</a:t>
            </a:r>
            <a:r>
              <a:rPr lang="en-GB"/>
              <a:t>21; </a:t>
            </a:r>
          </a:p>
          <a:p>
            <a:r>
              <a:rPr lang="en-GB"/>
              <a:t>3. Strange G </a:t>
            </a:r>
            <a:r>
              <a:rPr lang="en-GB" i="1"/>
              <a:t>et al. J Am Coll </a:t>
            </a:r>
            <a:r>
              <a:rPr lang="en-GB" i="1" err="1"/>
              <a:t>Cardiol</a:t>
            </a:r>
            <a:r>
              <a:rPr lang="en-GB"/>
              <a:t>. 2019; </a:t>
            </a:r>
            <a:r>
              <a:rPr lang="en-GB" b="1"/>
              <a:t>74</a:t>
            </a:r>
            <a:r>
              <a:rPr lang="en-GB"/>
              <a:t>: 1851</a:t>
            </a:r>
            <a:r>
              <a:rPr lang="en-GB">
                <a:cs typeface="Arial" panose="020B0604020202020204" pitchFamily="34" charset="0"/>
              </a:rPr>
              <a:t>–</a:t>
            </a:r>
            <a:r>
              <a:rPr lang="en-GB"/>
              <a:t>63; 4. Hartley A </a:t>
            </a:r>
            <a:r>
              <a:rPr lang="en-GB" i="1"/>
              <a:t>et al. Front Cardiovasc Med</a:t>
            </a:r>
            <a:r>
              <a:rPr lang="en-GB"/>
              <a:t>. 2021; </a:t>
            </a:r>
            <a:r>
              <a:rPr lang="en-GB" b="1"/>
              <a:t>8: </a:t>
            </a:r>
            <a:r>
              <a:rPr lang="en-GB"/>
              <a:t>748137.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461EC-65CB-D947-879A-CF997D07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595360" cy="1965754"/>
          </a:xfrm>
        </p:spPr>
        <p:txBody>
          <a:bodyPr>
            <a:noAutofit/>
          </a:bodyPr>
          <a:lstStyle/>
          <a:p>
            <a:r>
              <a:rPr lang="en-GB"/>
              <a:t>Greater TAVI access can improve prognosis and survival </a:t>
            </a:r>
            <a:br>
              <a:rPr lang="en-GB"/>
            </a:br>
            <a:r>
              <a:rPr lang="en-GB"/>
              <a:t>rates in otherwise untreated severe aortic stenosis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DB51C-CA89-2245-AB04-8353BD88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A81C3-EF43-2846-AC74-C5F74309030F}"/>
              </a:ext>
            </a:extLst>
          </p:cNvPr>
          <p:cNvSpPr txBox="1"/>
          <p:nvPr/>
        </p:nvSpPr>
        <p:spPr>
          <a:xfrm>
            <a:off x="795764" y="3384575"/>
            <a:ext cx="736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Greater access to TAVI correlates with improved survival rates</a:t>
            </a:r>
            <a:r>
              <a:rPr lang="en-GB" b="1" baseline="30000"/>
              <a:t>4</a:t>
            </a:r>
            <a:endParaRPr lang="en-GB" b="1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0123F3-5882-524F-9EFB-41C52A72C11F}"/>
              </a:ext>
            </a:extLst>
          </p:cNvPr>
          <p:cNvGrpSpPr/>
          <p:nvPr/>
        </p:nvGrpSpPr>
        <p:grpSpPr>
          <a:xfrm>
            <a:off x="5898688" y="1265586"/>
            <a:ext cx="2360568" cy="1477196"/>
            <a:chOff x="5885075" y="2565415"/>
            <a:chExt cx="2360568" cy="147719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6361B46-C4C5-A94E-A50B-A3EBE930AF84}"/>
                </a:ext>
              </a:extLst>
            </p:cNvPr>
            <p:cNvSpPr/>
            <p:nvPr/>
          </p:nvSpPr>
          <p:spPr>
            <a:xfrm>
              <a:off x="5885075" y="2565415"/>
              <a:ext cx="2360568" cy="147719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3270DD2-B12D-C148-B955-75AB1B13804F}"/>
                </a:ext>
              </a:extLst>
            </p:cNvPr>
            <p:cNvSpPr/>
            <p:nvPr/>
          </p:nvSpPr>
          <p:spPr>
            <a:xfrm>
              <a:off x="6034262" y="2711589"/>
              <a:ext cx="2046152" cy="11688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862C26-C80D-174B-86A4-2D42D55F0747}"/>
                </a:ext>
              </a:extLst>
            </p:cNvPr>
            <p:cNvSpPr/>
            <p:nvPr/>
          </p:nvSpPr>
          <p:spPr>
            <a:xfrm>
              <a:off x="6520715" y="2785344"/>
              <a:ext cx="1107996" cy="646331"/>
            </a:xfrm>
            <a:prstGeom prst="rect">
              <a:avLst/>
            </a:prstGeom>
            <a:ln w="15630">
              <a:noFill/>
            </a:ln>
          </p:spPr>
          <p:txBody>
            <a:bodyPr wrap="none">
              <a:spAutoFit/>
            </a:bodyPr>
            <a:lstStyle/>
            <a:p>
              <a:pPr lvl="0" algn="ctr" defTabSz="457200">
                <a:defRPr/>
              </a:pPr>
              <a:r>
                <a:rPr lang="en-US" sz="3600" b="1">
                  <a:latin typeface="Arial Black" panose="020B0604020202020204" pitchFamily="34" charset="0"/>
                  <a:cs typeface="Arial Black" panose="020B0604020202020204" pitchFamily="34" charset="0"/>
                </a:rPr>
                <a:t>67</a:t>
              </a:r>
              <a:r>
                <a:rPr lang="en-US" sz="3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F1B910-FD6E-5542-8769-4A83C359E2F4}"/>
                </a:ext>
              </a:extLst>
            </p:cNvPr>
            <p:cNvSpPr/>
            <p:nvPr/>
          </p:nvSpPr>
          <p:spPr>
            <a:xfrm>
              <a:off x="6005192" y="3338134"/>
              <a:ext cx="2139043" cy="461665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Mortality</a:t>
              </a:r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 rate after </a:t>
              </a:r>
              <a:b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5 years untreated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5E9DE0-1214-9F47-9052-E608FBFAAA54}"/>
              </a:ext>
            </a:extLst>
          </p:cNvPr>
          <p:cNvGrpSpPr/>
          <p:nvPr/>
        </p:nvGrpSpPr>
        <p:grpSpPr>
          <a:xfrm>
            <a:off x="3306305" y="1265586"/>
            <a:ext cx="2360568" cy="1477196"/>
            <a:chOff x="3454695" y="2653646"/>
            <a:chExt cx="2360568" cy="147719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DC85E81-9D9B-194F-9514-D6E17F2564FE}"/>
                </a:ext>
              </a:extLst>
            </p:cNvPr>
            <p:cNvSpPr/>
            <p:nvPr/>
          </p:nvSpPr>
          <p:spPr>
            <a:xfrm>
              <a:off x="3454695" y="2653646"/>
              <a:ext cx="2360568" cy="1477196"/>
            </a:xfrm>
            <a:prstGeom prst="roundRect">
              <a:avLst/>
            </a:prstGeom>
            <a:solidFill>
              <a:srgbClr val="898D8D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C81434B-2446-8D4C-85B3-A5DE5B8F159E}"/>
                </a:ext>
              </a:extLst>
            </p:cNvPr>
            <p:cNvSpPr/>
            <p:nvPr/>
          </p:nvSpPr>
          <p:spPr>
            <a:xfrm>
              <a:off x="3611903" y="2799820"/>
              <a:ext cx="2046152" cy="11688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7DC8DF-23EB-ED4D-BDE3-099E3B3069C0}"/>
                </a:ext>
              </a:extLst>
            </p:cNvPr>
            <p:cNvSpPr/>
            <p:nvPr/>
          </p:nvSpPr>
          <p:spPr>
            <a:xfrm>
              <a:off x="3859927" y="2865554"/>
              <a:ext cx="1550104" cy="646331"/>
            </a:xfrm>
            <a:prstGeom prst="rect">
              <a:avLst/>
            </a:prstGeom>
            <a:ln w="15630">
              <a:noFill/>
            </a:ln>
          </p:spPr>
          <p:txBody>
            <a:bodyPr wrap="none">
              <a:spAutoFit/>
            </a:bodyPr>
            <a:lstStyle/>
            <a:p>
              <a:pPr lvl="0" algn="ctr" defTabSz="457200">
                <a:defRPr/>
              </a:pPr>
              <a:r>
                <a:rPr lang="en-US" sz="3600" b="1">
                  <a:latin typeface="Arial Black" panose="020B0604020202020204" pitchFamily="34" charset="0"/>
                  <a:cs typeface="Arial Black" panose="020B0604020202020204" pitchFamily="34" charset="0"/>
                </a:rPr>
                <a:t>2–3</a:t>
              </a:r>
              <a:r>
                <a:rPr lang="en-US" sz="3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yrs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6B3CE5-AB88-2341-B959-B00473EBAF50}"/>
                </a:ext>
              </a:extLst>
            </p:cNvPr>
            <p:cNvSpPr/>
            <p:nvPr/>
          </p:nvSpPr>
          <p:spPr>
            <a:xfrm>
              <a:off x="3545625" y="3425449"/>
              <a:ext cx="2185323" cy="461665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Typical survival after diagnosis, without treatment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2*</a:t>
              </a: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1F6AA4-A00D-5440-94D0-72D23D376B65}"/>
              </a:ext>
            </a:extLst>
          </p:cNvPr>
          <p:cNvGrpSpPr/>
          <p:nvPr/>
        </p:nvGrpSpPr>
        <p:grpSpPr>
          <a:xfrm>
            <a:off x="727536" y="1265586"/>
            <a:ext cx="2360568" cy="1477196"/>
            <a:chOff x="727537" y="2645625"/>
            <a:chExt cx="2360568" cy="147719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8617C4-64BA-4042-BC7C-84831943D8C1}"/>
                </a:ext>
              </a:extLst>
            </p:cNvPr>
            <p:cNvSpPr/>
            <p:nvPr/>
          </p:nvSpPr>
          <p:spPr>
            <a:xfrm>
              <a:off x="727537" y="2645625"/>
              <a:ext cx="2360568" cy="1477196"/>
            </a:xfrm>
            <a:prstGeom prst="roundRect">
              <a:avLst/>
            </a:prstGeom>
            <a:solidFill>
              <a:srgbClr val="E5D0A2"/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9182E35-343D-F248-BA83-33C730CDA06D}"/>
                </a:ext>
              </a:extLst>
            </p:cNvPr>
            <p:cNvSpPr/>
            <p:nvPr/>
          </p:nvSpPr>
          <p:spPr>
            <a:xfrm>
              <a:off x="884745" y="2799820"/>
              <a:ext cx="2046152" cy="11688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`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402FC3-AB5A-D44E-A52B-8D90831BF2E9}"/>
                </a:ext>
              </a:extLst>
            </p:cNvPr>
            <p:cNvSpPr/>
            <p:nvPr/>
          </p:nvSpPr>
          <p:spPr>
            <a:xfrm>
              <a:off x="1275055" y="2849512"/>
              <a:ext cx="1265533" cy="646331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3600" b="1">
                  <a:latin typeface="Arial Black" panose="020B0604020202020204" pitchFamily="34" charset="0"/>
                  <a:cs typeface="Arial Black" panose="020B0604020202020204" pitchFamily="34" charset="0"/>
                </a:rPr>
                <a:t>3.4</a:t>
              </a:r>
              <a:r>
                <a:rPr lang="en-US" sz="3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A21A90-A98D-AE4C-A909-43248040A573}"/>
                </a:ext>
              </a:extLst>
            </p:cNvPr>
            <p:cNvSpPr/>
            <p:nvPr/>
          </p:nvSpPr>
          <p:spPr>
            <a:xfrm>
              <a:off x="832858" y="3402302"/>
              <a:ext cx="2149927" cy="461665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Of people aged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≥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75 years have severe aortic stenosis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7" name="Triangle 26">
            <a:extLst>
              <a:ext uri="{FF2B5EF4-FFF2-40B4-BE49-F238E27FC236}">
                <a16:creationId xmlns:a16="http://schemas.microsoft.com/office/drawing/2014/main" id="{7C14B28E-6D5B-F54C-840D-4B5BC3F25F92}"/>
              </a:ext>
            </a:extLst>
          </p:cNvPr>
          <p:cNvSpPr/>
          <p:nvPr/>
        </p:nvSpPr>
        <p:spPr>
          <a:xfrm rot="10800000">
            <a:off x="6828737" y="2742781"/>
            <a:ext cx="470420" cy="18448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FE31F3AF-21B3-384E-93A6-BD750B3CB9AB}"/>
              </a:ext>
            </a:extLst>
          </p:cNvPr>
          <p:cNvSpPr/>
          <p:nvPr/>
        </p:nvSpPr>
        <p:spPr>
          <a:xfrm rot="10800000">
            <a:off x="4251379" y="2742781"/>
            <a:ext cx="470420" cy="184484"/>
          </a:xfrm>
          <a:prstGeom prst="triangle">
            <a:avLst/>
          </a:prstGeom>
          <a:solidFill>
            <a:srgbClr val="89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FEAE99EB-0300-6F4D-8720-FC98EC82ABE5}"/>
              </a:ext>
            </a:extLst>
          </p:cNvPr>
          <p:cNvSpPr/>
          <p:nvPr/>
        </p:nvSpPr>
        <p:spPr>
          <a:xfrm rot="10800000">
            <a:off x="1672610" y="2742781"/>
            <a:ext cx="470420" cy="184484"/>
          </a:xfrm>
          <a:prstGeom prst="triangle">
            <a:avLst/>
          </a:prstGeom>
          <a:solidFill>
            <a:srgbClr val="E5D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956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iangle 41">
            <a:extLst>
              <a:ext uri="{FF2B5EF4-FFF2-40B4-BE49-F238E27FC236}">
                <a16:creationId xmlns:a16="http://schemas.microsoft.com/office/drawing/2014/main" id="{B0DAB093-30A6-AF49-B496-CB788A54F177}"/>
              </a:ext>
            </a:extLst>
          </p:cNvPr>
          <p:cNvSpPr/>
          <p:nvPr/>
        </p:nvSpPr>
        <p:spPr>
          <a:xfrm rot="5400000">
            <a:off x="5892309" y="3366255"/>
            <a:ext cx="339475" cy="175215"/>
          </a:xfrm>
          <a:prstGeom prst="triangle">
            <a:avLst/>
          </a:prstGeom>
          <a:solidFill>
            <a:srgbClr val="89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B287262-A5A0-40BF-B0DC-12E562F64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58918"/>
            <a:ext cx="7288054" cy="360000"/>
          </a:xfrm>
        </p:spPr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TAVI: transcatheter aortic valve implantation.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GB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MacCarthy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P </a:t>
            </a: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al. Br J </a:t>
            </a:r>
            <a:r>
              <a:rPr kumimoji="0" lang="en-GB" sz="700" b="0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Cardiol</a:t>
            </a: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2021; </a:t>
            </a: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28: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70–2; 2.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Vahanian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al.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Eur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Heart J.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2021; doi: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10.1093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eurheartj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/ehab395; 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OECD/European Union. Health at a glance: Europe 2020: State of health in the EU cycle. 2020.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C4E87-168F-40CE-8507-AB930657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711"/>
            <a:ext cx="8046720" cy="685800"/>
          </a:xfrm>
        </p:spPr>
        <p:txBody>
          <a:bodyPr>
            <a:noAutofit/>
          </a:bodyPr>
          <a:lstStyle/>
          <a:p>
            <a:r>
              <a:rPr lang="en-GB" sz="2000"/>
              <a:t>In Europe, rising demand for TAVI is currently putting pressure on hospitals to increase capacity within their available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25FA5-B78E-42F0-BC56-8303E346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11</a:t>
            </a:fld>
            <a:endParaRPr lang="en-US" noProof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8B66EE-E91F-9E46-BCAE-E500F196FC9F}"/>
              </a:ext>
            </a:extLst>
          </p:cNvPr>
          <p:cNvGrpSpPr/>
          <p:nvPr/>
        </p:nvGrpSpPr>
        <p:grpSpPr>
          <a:xfrm>
            <a:off x="576262" y="1272114"/>
            <a:ext cx="3270724" cy="475200"/>
            <a:chOff x="576262" y="1206800"/>
            <a:chExt cx="3270724" cy="4752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D42A4C-EBAF-3C48-A04F-D3B4AB51DBFE}"/>
                </a:ext>
              </a:extLst>
            </p:cNvPr>
            <p:cNvSpPr/>
            <p:nvPr/>
          </p:nvSpPr>
          <p:spPr>
            <a:xfrm>
              <a:off x="576262" y="1206800"/>
              <a:ext cx="3106800" cy="4752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C37399-160B-2842-8495-6CCA2E368ACF}"/>
                </a:ext>
              </a:extLst>
            </p:cNvPr>
            <p:cNvSpPr txBox="1"/>
            <p:nvPr/>
          </p:nvSpPr>
          <p:spPr>
            <a:xfrm>
              <a:off x="1197481" y="1326629"/>
              <a:ext cx="2181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Increased ageing demographic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1,2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8E7E09D5-3F12-5644-96E4-97548E29D41C}"/>
                </a:ext>
              </a:extLst>
            </p:cNvPr>
            <p:cNvSpPr/>
            <p:nvPr/>
          </p:nvSpPr>
          <p:spPr>
            <a:xfrm rot="5400000">
              <a:off x="3589641" y="1356793"/>
              <a:ext cx="339475" cy="1752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22DDBD-23B9-7444-8E90-0E8FF0CC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0338" y="1272151"/>
              <a:ext cx="344498" cy="344498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2F5575-9CC0-C744-B84D-C4DAA3FC87C8}"/>
              </a:ext>
            </a:extLst>
          </p:cNvPr>
          <p:cNvGrpSpPr/>
          <p:nvPr/>
        </p:nvGrpSpPr>
        <p:grpSpPr>
          <a:xfrm>
            <a:off x="576262" y="1845259"/>
            <a:ext cx="3270724" cy="475200"/>
            <a:chOff x="576262" y="1774776"/>
            <a:chExt cx="3270724" cy="4752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1704557-BDD9-EF46-BB25-2313355CC5CC}"/>
                </a:ext>
              </a:extLst>
            </p:cNvPr>
            <p:cNvSpPr/>
            <p:nvPr/>
          </p:nvSpPr>
          <p:spPr>
            <a:xfrm>
              <a:off x="576262" y="1774776"/>
              <a:ext cx="3110400" cy="4752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A17E22-4887-9D4D-8E37-4425284A793C}"/>
                </a:ext>
              </a:extLst>
            </p:cNvPr>
            <p:cNvSpPr txBox="1"/>
            <p:nvPr/>
          </p:nvSpPr>
          <p:spPr>
            <a:xfrm>
              <a:off x="1197481" y="1877613"/>
              <a:ext cx="19467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COVID-19-related delays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A079CD96-0393-3449-A4F3-6A1B59CAEC36}"/>
                </a:ext>
              </a:extLst>
            </p:cNvPr>
            <p:cNvSpPr/>
            <p:nvPr/>
          </p:nvSpPr>
          <p:spPr>
            <a:xfrm rot="5400000">
              <a:off x="3589641" y="1924769"/>
              <a:ext cx="339475" cy="1752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97ED08D-77CE-B941-8A8F-2F117C5E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9112" y="1852027"/>
              <a:ext cx="320699" cy="320699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19C20F-4E2C-5940-B084-922E2EC3AEB1}"/>
              </a:ext>
            </a:extLst>
          </p:cNvPr>
          <p:cNvGrpSpPr/>
          <p:nvPr/>
        </p:nvGrpSpPr>
        <p:grpSpPr>
          <a:xfrm>
            <a:off x="6511820" y="1275416"/>
            <a:ext cx="1753057" cy="2573461"/>
            <a:chOff x="6241099" y="1587738"/>
            <a:chExt cx="1753057" cy="257346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EF2C485-E09A-2644-A946-1E80EE30D1CB}"/>
                </a:ext>
              </a:extLst>
            </p:cNvPr>
            <p:cNvSpPr/>
            <p:nvPr/>
          </p:nvSpPr>
          <p:spPr>
            <a:xfrm>
              <a:off x="6241099" y="1587738"/>
              <a:ext cx="1730242" cy="257346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80571D-D5EE-EF40-852A-D5A58E6AE50F}"/>
                </a:ext>
              </a:extLst>
            </p:cNvPr>
            <p:cNvSpPr txBox="1"/>
            <p:nvPr/>
          </p:nvSpPr>
          <p:spPr>
            <a:xfrm>
              <a:off x="6317754" y="3127025"/>
              <a:ext cx="1676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More patient access required without concomitant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growth of hospital resources</a:t>
              </a:r>
              <a:r>
                <a:rPr kumimoji="0" lang="en-US" sz="1200" b="1" i="0" u="none" strike="noStrike" kern="1200" cap="none" spc="0" normalizeH="0" baseline="3000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F467CCBE-7711-044C-BFA3-17750CB15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97533" y="1696447"/>
              <a:ext cx="1217263" cy="121726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528EF-2A35-4E0E-A877-A4C106AF9944}"/>
              </a:ext>
            </a:extLst>
          </p:cNvPr>
          <p:cNvGrpSpPr/>
          <p:nvPr/>
        </p:nvGrpSpPr>
        <p:grpSpPr>
          <a:xfrm>
            <a:off x="2040176" y="3604115"/>
            <a:ext cx="1996929" cy="937097"/>
            <a:chOff x="465555" y="3573111"/>
            <a:chExt cx="1774711" cy="715761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9E9E411-2D25-7B47-B045-34E3DFABB945}"/>
                </a:ext>
              </a:extLst>
            </p:cNvPr>
            <p:cNvSpPr/>
            <p:nvPr/>
          </p:nvSpPr>
          <p:spPr>
            <a:xfrm>
              <a:off x="578914" y="3573111"/>
              <a:ext cx="1548000" cy="632432"/>
            </a:xfrm>
            <a:prstGeom prst="roundRect">
              <a:avLst/>
            </a:prstGeom>
            <a:solidFill>
              <a:srgbClr val="898D8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60E2B7-B8C2-004F-AE64-FC65162A0FD9}"/>
                </a:ext>
              </a:extLst>
            </p:cNvPr>
            <p:cNvSpPr txBox="1"/>
            <p:nvPr/>
          </p:nvSpPr>
          <p:spPr>
            <a:xfrm>
              <a:off x="465555" y="3669823"/>
              <a:ext cx="1774711" cy="619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  <a:latin typeface="Arial"/>
                </a:rPr>
                <a:t>Class 1a recommendation</a:t>
              </a:r>
              <a:endParaRPr kumimoji="0" lang="en-US" sz="1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Patients of any age who are high risk/unsuitable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surgery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66D0B0-0CF6-8B4D-BDA3-1F69926C000A}"/>
              </a:ext>
            </a:extLst>
          </p:cNvPr>
          <p:cNvGrpSpPr/>
          <p:nvPr/>
        </p:nvGrpSpPr>
        <p:grpSpPr>
          <a:xfrm>
            <a:off x="4236101" y="1275416"/>
            <a:ext cx="1730242" cy="2573461"/>
            <a:chOff x="3942323" y="1262904"/>
            <a:chExt cx="1730242" cy="2573461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3067E18-610D-3F43-A680-3BECE7C2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97847" y="1446887"/>
              <a:ext cx="1224260" cy="12242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CEF519-7252-EE44-85C1-667E7A7C8ED5}"/>
                </a:ext>
              </a:extLst>
            </p:cNvPr>
            <p:cNvSpPr txBox="1"/>
            <p:nvPr/>
          </p:nvSpPr>
          <p:spPr>
            <a:xfrm>
              <a:off x="4018978" y="2834131"/>
              <a:ext cx="1571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Increasing demand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for TAVI</a:t>
              </a:r>
              <a:r>
                <a:rPr kumimoji="0" lang="en-US" sz="1200" b="1" i="0" u="none" strike="noStrike" kern="1200" cap="none" spc="0" normalizeH="0" baseline="3000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93DD052-1AF0-D246-9EFE-A6D4132E24EC}"/>
                </a:ext>
              </a:extLst>
            </p:cNvPr>
            <p:cNvSpPr/>
            <p:nvPr/>
          </p:nvSpPr>
          <p:spPr>
            <a:xfrm>
              <a:off x="3942323" y="1262904"/>
              <a:ext cx="1730242" cy="257346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Triangle 39">
            <a:extLst>
              <a:ext uri="{FF2B5EF4-FFF2-40B4-BE49-F238E27FC236}">
                <a16:creationId xmlns:a16="http://schemas.microsoft.com/office/drawing/2014/main" id="{1D56C32D-D272-EC4F-A3A9-4B4DD38DBF5F}"/>
              </a:ext>
            </a:extLst>
          </p:cNvPr>
          <p:cNvSpPr/>
          <p:nvPr/>
        </p:nvSpPr>
        <p:spPr>
          <a:xfrm rot="5400000">
            <a:off x="5892309" y="1724361"/>
            <a:ext cx="339475" cy="17521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A3B9E268-DA21-9644-930B-6AC47C827660}"/>
              </a:ext>
            </a:extLst>
          </p:cNvPr>
          <p:cNvSpPr/>
          <p:nvPr/>
        </p:nvSpPr>
        <p:spPr>
          <a:xfrm rot="5400000">
            <a:off x="5892309" y="2545308"/>
            <a:ext cx="339475" cy="17521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29C6BE6-F5CF-F14E-8C21-E2ED16E2A495}"/>
              </a:ext>
            </a:extLst>
          </p:cNvPr>
          <p:cNvGrpSpPr/>
          <p:nvPr/>
        </p:nvGrpSpPr>
        <p:grpSpPr>
          <a:xfrm>
            <a:off x="576262" y="2991548"/>
            <a:ext cx="3270724" cy="475200"/>
            <a:chOff x="576262" y="2926234"/>
            <a:chExt cx="3270724" cy="4752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2BEBC00-140A-9C45-BA52-C1EAFB71AB16}"/>
                </a:ext>
              </a:extLst>
            </p:cNvPr>
            <p:cNvSpPr/>
            <p:nvPr/>
          </p:nvSpPr>
          <p:spPr>
            <a:xfrm>
              <a:off x="576262" y="2926234"/>
              <a:ext cx="3110400" cy="475200"/>
            </a:xfrm>
            <a:prstGeom prst="roundRect">
              <a:avLst/>
            </a:prstGeom>
            <a:solidFill>
              <a:srgbClr val="898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EE254D-CCE5-6F4B-ADD7-C4092EDCC54B}"/>
                </a:ext>
              </a:extLst>
            </p:cNvPr>
            <p:cNvSpPr txBox="1"/>
            <p:nvPr/>
          </p:nvSpPr>
          <p:spPr>
            <a:xfrm>
              <a:off x="1209357" y="3040698"/>
              <a:ext cx="24040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Broader guideline recommendations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CF5827D8-4C16-454D-86C4-33DBAD9C59B2}"/>
                </a:ext>
              </a:extLst>
            </p:cNvPr>
            <p:cNvSpPr/>
            <p:nvPr/>
          </p:nvSpPr>
          <p:spPr>
            <a:xfrm rot="5400000">
              <a:off x="3589641" y="3076227"/>
              <a:ext cx="339475" cy="175215"/>
            </a:xfrm>
            <a:prstGeom prst="triangle">
              <a:avLst/>
            </a:prstGeom>
            <a:solidFill>
              <a:srgbClr val="898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557412D-F2A0-4440-AA6C-CCB9FFDC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6543" y="2989567"/>
              <a:ext cx="348534" cy="348534"/>
            </a:xfrm>
            <a:prstGeom prst="rect">
              <a:avLst/>
            </a:prstGeom>
          </p:spPr>
        </p:pic>
      </p:grpSp>
      <p:sp>
        <p:nvSpPr>
          <p:cNvPr id="20" name="Triangle 19">
            <a:extLst>
              <a:ext uri="{FF2B5EF4-FFF2-40B4-BE49-F238E27FC236}">
                <a16:creationId xmlns:a16="http://schemas.microsoft.com/office/drawing/2014/main" id="{B976E70D-4569-904E-98F9-3AC5ED098775}"/>
              </a:ext>
            </a:extLst>
          </p:cNvPr>
          <p:cNvSpPr/>
          <p:nvPr/>
        </p:nvSpPr>
        <p:spPr>
          <a:xfrm rot="10800000">
            <a:off x="1093656" y="3384232"/>
            <a:ext cx="339475" cy="175215"/>
          </a:xfrm>
          <a:prstGeom prst="triangle">
            <a:avLst/>
          </a:prstGeom>
          <a:solidFill>
            <a:srgbClr val="89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3EB568-C20D-D640-AD87-FAE38AE8D3A4}"/>
              </a:ext>
            </a:extLst>
          </p:cNvPr>
          <p:cNvGrpSpPr/>
          <p:nvPr/>
        </p:nvGrpSpPr>
        <p:grpSpPr>
          <a:xfrm>
            <a:off x="576263" y="2418404"/>
            <a:ext cx="3270723" cy="475200"/>
            <a:chOff x="576263" y="2358768"/>
            <a:chExt cx="3270723" cy="475200"/>
          </a:xfrm>
        </p:grpSpPr>
        <p:sp>
          <p:nvSpPr>
            <p:cNvPr id="43" name="Rounded Rectangle 11">
              <a:extLst>
                <a:ext uri="{FF2B5EF4-FFF2-40B4-BE49-F238E27FC236}">
                  <a16:creationId xmlns:a16="http://schemas.microsoft.com/office/drawing/2014/main" id="{18DE58F7-E247-46AC-AD43-3B796F9DEABC}"/>
                </a:ext>
              </a:extLst>
            </p:cNvPr>
            <p:cNvSpPr/>
            <p:nvPr/>
          </p:nvSpPr>
          <p:spPr>
            <a:xfrm>
              <a:off x="576263" y="2358768"/>
              <a:ext cx="3106185" cy="4752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E23448-89FE-4DB8-93D9-3AD4A419A1A3}"/>
                </a:ext>
              </a:extLst>
            </p:cNvPr>
            <p:cNvSpPr txBox="1"/>
            <p:nvPr/>
          </p:nvSpPr>
          <p:spPr>
            <a:xfrm>
              <a:off x="1197481" y="2393836"/>
              <a:ext cx="2415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Staff shortages increase waiting times for elective surgery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5" name="Triangle 13">
              <a:extLst>
                <a:ext uri="{FF2B5EF4-FFF2-40B4-BE49-F238E27FC236}">
                  <a16:creationId xmlns:a16="http://schemas.microsoft.com/office/drawing/2014/main" id="{5A19B8AD-4D64-43C5-ABCE-FB1FC5C5EA06}"/>
                </a:ext>
              </a:extLst>
            </p:cNvPr>
            <p:cNvSpPr/>
            <p:nvPr/>
          </p:nvSpPr>
          <p:spPr>
            <a:xfrm rot="5400000">
              <a:off x="3589641" y="2508761"/>
              <a:ext cx="339475" cy="1752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Hourglass Finished outline">
              <a:extLst>
                <a:ext uri="{FF2B5EF4-FFF2-40B4-BE49-F238E27FC236}">
                  <a16:creationId xmlns:a16="http://schemas.microsoft.com/office/drawing/2014/main" id="{EA97071F-873F-4699-AD6B-A41C6353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1858" y="2402912"/>
              <a:ext cx="383122" cy="383122"/>
            </a:xfrm>
            <a:prstGeom prst="rect">
              <a:avLst/>
            </a:prstGeom>
          </p:spPr>
        </p:pic>
      </p:grpSp>
      <p:sp>
        <p:nvSpPr>
          <p:cNvPr id="52" name="Triangle 19">
            <a:extLst>
              <a:ext uri="{FF2B5EF4-FFF2-40B4-BE49-F238E27FC236}">
                <a16:creationId xmlns:a16="http://schemas.microsoft.com/office/drawing/2014/main" id="{4DAEE258-C4CC-4540-8324-7BC12F0A207F}"/>
              </a:ext>
            </a:extLst>
          </p:cNvPr>
          <p:cNvSpPr/>
          <p:nvPr/>
        </p:nvSpPr>
        <p:spPr>
          <a:xfrm rot="10800000">
            <a:off x="2868905" y="3376881"/>
            <a:ext cx="339475" cy="175215"/>
          </a:xfrm>
          <a:prstGeom prst="triangle">
            <a:avLst/>
          </a:prstGeom>
          <a:solidFill>
            <a:srgbClr val="89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FCA97C-B7CF-4955-8046-BE464D2C46F0}"/>
              </a:ext>
            </a:extLst>
          </p:cNvPr>
          <p:cNvGrpSpPr/>
          <p:nvPr/>
        </p:nvGrpSpPr>
        <p:grpSpPr>
          <a:xfrm>
            <a:off x="342900" y="3560686"/>
            <a:ext cx="2814512" cy="889134"/>
            <a:chOff x="1916987" y="3539261"/>
            <a:chExt cx="2814512" cy="696579"/>
          </a:xfrm>
        </p:grpSpPr>
        <p:sp>
          <p:nvSpPr>
            <p:cNvPr id="49" name="Rounded Rectangle 33">
              <a:extLst>
                <a:ext uri="{FF2B5EF4-FFF2-40B4-BE49-F238E27FC236}">
                  <a16:creationId xmlns:a16="http://schemas.microsoft.com/office/drawing/2014/main" id="{6B7C5E2E-2332-4529-8C5B-EC8D49DE6DA5}"/>
                </a:ext>
              </a:extLst>
            </p:cNvPr>
            <p:cNvSpPr/>
            <p:nvPr/>
          </p:nvSpPr>
          <p:spPr>
            <a:xfrm>
              <a:off x="2009202" y="3588546"/>
              <a:ext cx="1659059" cy="647294"/>
            </a:xfrm>
            <a:prstGeom prst="roundRect">
              <a:avLst/>
            </a:prstGeom>
            <a:solidFill>
              <a:srgbClr val="898D8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268CCB6-72F5-4B9B-8830-53B9AD2A7892}"/>
                </a:ext>
              </a:extLst>
            </p:cNvPr>
            <p:cNvSpPr txBox="1"/>
            <p:nvPr/>
          </p:nvSpPr>
          <p:spPr>
            <a:xfrm>
              <a:off x="1916987" y="3677086"/>
              <a:ext cx="1820383" cy="43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  <a:latin typeface="Arial"/>
                </a:rPr>
                <a:t>Class 1a recommendation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FFFFFF"/>
                  </a:solidFill>
                  <a:latin typeface="Arial"/>
                </a:rPr>
                <a:t>P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atients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who are aged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≥75 years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58418BCA-D789-9349-8D67-18B95600CA19}"/>
                </a:ext>
              </a:extLst>
            </p:cNvPr>
            <p:cNvSpPr/>
            <p:nvPr/>
          </p:nvSpPr>
          <p:spPr>
            <a:xfrm rot="10800000">
              <a:off x="2713082" y="3548495"/>
              <a:ext cx="237541" cy="1223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riangle 52">
              <a:extLst>
                <a:ext uri="{FF2B5EF4-FFF2-40B4-BE49-F238E27FC236}">
                  <a16:creationId xmlns:a16="http://schemas.microsoft.com/office/drawing/2014/main" id="{D56DDE2D-2068-4FE6-8153-2AECDA2F1698}"/>
                </a:ext>
              </a:extLst>
            </p:cNvPr>
            <p:cNvSpPr/>
            <p:nvPr/>
          </p:nvSpPr>
          <p:spPr>
            <a:xfrm rot="10800000">
              <a:off x="4493958" y="3539261"/>
              <a:ext cx="237541" cy="1223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40287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D1DEC-EB55-3545-93BF-8CBAD6E28209}"/>
              </a:ext>
            </a:extLst>
          </p:cNvPr>
          <p:cNvGrpSpPr/>
          <p:nvPr/>
        </p:nvGrpSpPr>
        <p:grpSpPr>
          <a:xfrm>
            <a:off x="931914" y="1841476"/>
            <a:ext cx="3200400" cy="435299"/>
            <a:chOff x="887141" y="2999377"/>
            <a:chExt cx="3200400" cy="435299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E3442EFE-7D75-425C-942B-CB283C96D3A1}"/>
                </a:ext>
              </a:extLst>
            </p:cNvPr>
            <p:cNvSpPr/>
            <p:nvPr/>
          </p:nvSpPr>
          <p:spPr>
            <a:xfrm>
              <a:off x="887141" y="2999377"/>
              <a:ext cx="3200400" cy="43529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Graphic 24" descr="Badge Tick outline">
              <a:extLst>
                <a:ext uri="{FF2B5EF4-FFF2-40B4-BE49-F238E27FC236}">
                  <a16:creationId xmlns:a16="http://schemas.microsoft.com/office/drawing/2014/main" id="{75BF6637-F469-412D-9F0B-2C1A00F1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1381" y="3009113"/>
              <a:ext cx="406400" cy="406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F2D8CB-EDE2-48FA-9CF6-7BFF9825A9B3}"/>
                </a:ext>
              </a:extLst>
            </p:cNvPr>
            <p:cNvSpPr txBox="1"/>
            <p:nvPr/>
          </p:nvSpPr>
          <p:spPr>
            <a:xfrm>
              <a:off x="1107907" y="3070325"/>
              <a:ext cx="27588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Patients aged ≥75 years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CD406A-0FF4-4EA4-99DE-5EF5CE265F67}"/>
              </a:ext>
            </a:extLst>
          </p:cNvPr>
          <p:cNvGrpSpPr/>
          <p:nvPr/>
        </p:nvGrpSpPr>
        <p:grpSpPr>
          <a:xfrm>
            <a:off x="4351237" y="1821419"/>
            <a:ext cx="1049104" cy="475412"/>
            <a:chOff x="887141" y="1565802"/>
            <a:chExt cx="3200400" cy="475411"/>
          </a:xfrm>
          <a:solidFill>
            <a:schemeClr val="accent2"/>
          </a:solidFill>
        </p:grpSpPr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F5E09035-9A21-4781-BBDD-93653F24855F}"/>
                </a:ext>
              </a:extLst>
            </p:cNvPr>
            <p:cNvSpPr/>
            <p:nvPr/>
          </p:nvSpPr>
          <p:spPr>
            <a:xfrm>
              <a:off x="887141" y="1565802"/>
              <a:ext cx="3200400" cy="4754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BD3C8F-5B85-4667-A76E-15551E39E1EB}"/>
                </a:ext>
              </a:extLst>
            </p:cNvPr>
            <p:cNvSpPr txBox="1"/>
            <p:nvPr/>
          </p:nvSpPr>
          <p:spPr>
            <a:xfrm>
              <a:off x="1107907" y="1665007"/>
              <a:ext cx="275886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Level 1a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86145D3E-0C67-4929-9CEE-3F9F19B5B586}"/>
              </a:ext>
            </a:extLst>
          </p:cNvPr>
          <p:cNvSpPr/>
          <p:nvPr/>
        </p:nvSpPr>
        <p:spPr>
          <a:xfrm rot="5400000">
            <a:off x="4101646" y="1968545"/>
            <a:ext cx="220777" cy="18116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DCCBD9B9-AFF8-4125-8929-87ACD99CBDC8}"/>
              </a:ext>
            </a:extLst>
          </p:cNvPr>
          <p:cNvSpPr/>
          <p:nvPr/>
        </p:nvSpPr>
        <p:spPr>
          <a:xfrm rot="5400000">
            <a:off x="4276117" y="1984114"/>
            <a:ext cx="220777" cy="1811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1D538D-455E-432F-8381-6B6FAC950B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defRPr/>
            </a:pPr>
            <a:r>
              <a:rPr lang="en-GB" sz="700">
                <a:latin typeface="Arial"/>
              </a:rPr>
              <a:t>SAVR: surgical aortic valve replacement; TAVI: transcatheter aortic valve implantation.</a:t>
            </a:r>
          </a:p>
          <a:p>
            <a:pPr marL="0" lvl="1">
              <a:spcBef>
                <a:spcPts val="0"/>
              </a:spcBef>
              <a:buClrTx/>
              <a:defRPr/>
            </a:pPr>
            <a:r>
              <a:rPr lang="en-GB" sz="700">
                <a:latin typeface="Arial"/>
              </a:rPr>
              <a:t>1. </a:t>
            </a:r>
            <a:r>
              <a:rPr lang="en-US" sz="700" err="1">
                <a:latin typeface="Arial"/>
              </a:rPr>
              <a:t>Vahanian</a:t>
            </a:r>
            <a:r>
              <a:rPr lang="en-US" sz="700">
                <a:latin typeface="Arial"/>
              </a:rPr>
              <a:t> A </a:t>
            </a:r>
            <a:r>
              <a:rPr lang="en-US" sz="700" i="1">
                <a:latin typeface="Arial"/>
              </a:rPr>
              <a:t>et al. </a:t>
            </a:r>
            <a:r>
              <a:rPr lang="en-US" sz="700" i="1" err="1">
                <a:latin typeface="Arial"/>
              </a:rPr>
              <a:t>Eur</a:t>
            </a:r>
            <a:r>
              <a:rPr lang="en-US" sz="700" i="1">
                <a:latin typeface="Arial"/>
              </a:rPr>
              <a:t> Heart J. </a:t>
            </a:r>
            <a:r>
              <a:rPr lang="en-US" sz="700">
                <a:latin typeface="Arial"/>
              </a:rPr>
              <a:t>2021; doi:10.1093/</a:t>
            </a:r>
            <a:r>
              <a:rPr lang="en-US" sz="700" err="1">
                <a:latin typeface="Arial"/>
              </a:rPr>
              <a:t>eurheartj</a:t>
            </a:r>
            <a:r>
              <a:rPr lang="en-US" sz="700">
                <a:latin typeface="Arial"/>
              </a:rPr>
              <a:t>/ehab395</a:t>
            </a:r>
            <a:r>
              <a:rPr lang="en-US">
                <a:latin typeface="Arial"/>
              </a:rPr>
              <a:t>.</a:t>
            </a:r>
            <a:endParaRPr lang="en-US" sz="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6D97-7AE8-4D19-B153-8270780C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Broader guidelines recognise the excellent effectiveness and safety outcomes of TAVI for many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25D39-0EC2-4986-9A47-9F9CB4C1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3630E837-F81F-4926-BEE6-BA4F06456368}"/>
              </a:ext>
            </a:extLst>
          </p:cNvPr>
          <p:cNvSpPr txBox="1">
            <a:spLocks/>
          </p:cNvSpPr>
          <p:nvPr/>
        </p:nvSpPr>
        <p:spPr>
          <a:xfrm>
            <a:off x="548640" y="4558918"/>
            <a:ext cx="6819865" cy="360000"/>
          </a:xfrm>
          <a:prstGeom prst="rect">
            <a:avLst/>
          </a:prstGeom>
        </p:spPr>
        <p:txBody>
          <a:bodyPr lIns="0" tIns="0" rIns="0" bIns="0"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defRPr/>
            </a:pP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FBE1FD50-906D-426F-B835-629AF87F34D4}"/>
              </a:ext>
            </a:extLst>
          </p:cNvPr>
          <p:cNvSpPr/>
          <p:nvPr/>
        </p:nvSpPr>
        <p:spPr>
          <a:xfrm>
            <a:off x="6331012" y="1606132"/>
            <a:ext cx="2264347" cy="2361053"/>
          </a:xfrm>
          <a:prstGeom prst="roundRect">
            <a:avLst/>
          </a:prstGeom>
          <a:noFill/>
          <a:ln w="25400">
            <a:solidFill>
              <a:srgbClr val="898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7D9D88-6FD9-427B-95F0-598F7393F4F5}"/>
              </a:ext>
            </a:extLst>
          </p:cNvPr>
          <p:cNvSpPr txBox="1"/>
          <p:nvPr/>
        </p:nvSpPr>
        <p:spPr>
          <a:xfrm>
            <a:off x="6405211" y="2789119"/>
            <a:ext cx="2115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latin typeface="Arial"/>
              </a:rPr>
              <a:t>Most patients who undergo TAVI recover quickly after a short hospital stay and rapidly return to normal activities</a:t>
            </a:r>
            <a:r>
              <a:rPr lang="en-GB" sz="1200" b="1" baseline="30000">
                <a:latin typeface="Arial"/>
              </a:rPr>
              <a:t>1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004AB-6EFA-4181-9F54-6222D2497D71}"/>
              </a:ext>
            </a:extLst>
          </p:cNvPr>
          <p:cNvSpPr txBox="1"/>
          <p:nvPr/>
        </p:nvSpPr>
        <p:spPr>
          <a:xfrm>
            <a:off x="1079360" y="3088338"/>
            <a:ext cx="272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Arial"/>
              </a:rPr>
              <a:t>All high-risk patients (risk score &gt;8%)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62E78-CB77-4BE0-8825-DF9A9D662292}"/>
              </a:ext>
            </a:extLst>
          </p:cNvPr>
          <p:cNvSpPr txBox="1"/>
          <p:nvPr/>
        </p:nvSpPr>
        <p:spPr>
          <a:xfrm>
            <a:off x="2328914" y="2331551"/>
            <a:ext cx="40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ADD14-4817-45A1-BB12-26F95FA560E4}"/>
              </a:ext>
            </a:extLst>
          </p:cNvPr>
          <p:cNvSpPr txBox="1"/>
          <p:nvPr/>
        </p:nvSpPr>
        <p:spPr>
          <a:xfrm>
            <a:off x="2328914" y="3070690"/>
            <a:ext cx="40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6129D6-EF5B-EF4F-B4AA-150F3B15BE5D}"/>
              </a:ext>
            </a:extLst>
          </p:cNvPr>
          <p:cNvGrpSpPr/>
          <p:nvPr/>
        </p:nvGrpSpPr>
        <p:grpSpPr>
          <a:xfrm>
            <a:off x="928746" y="3415647"/>
            <a:ext cx="3200400" cy="475411"/>
            <a:chOff x="887141" y="1565802"/>
            <a:chExt cx="3200400" cy="475411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530A6C26-825D-4973-B955-DA35F3D8468A}"/>
                </a:ext>
              </a:extLst>
            </p:cNvPr>
            <p:cNvSpPr/>
            <p:nvPr/>
          </p:nvSpPr>
          <p:spPr>
            <a:xfrm>
              <a:off x="887141" y="1565802"/>
              <a:ext cx="3200400" cy="4754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B9BED3-DDC4-4FFB-819F-3C6761DA17B9}"/>
                </a:ext>
              </a:extLst>
            </p:cNvPr>
            <p:cNvSpPr txBox="1"/>
            <p:nvPr/>
          </p:nvSpPr>
          <p:spPr>
            <a:xfrm>
              <a:off x="1107907" y="1659022"/>
              <a:ext cx="27588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Patients unsuitable for SAVR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Tick outline">
              <a:extLst>
                <a:ext uri="{FF2B5EF4-FFF2-40B4-BE49-F238E27FC236}">
                  <a16:creationId xmlns:a16="http://schemas.microsoft.com/office/drawing/2014/main" id="{3AD573F9-C40C-4549-AB89-D18CAAA24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1381" y="1606132"/>
              <a:ext cx="406400" cy="406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B1E17-5066-5443-BDC5-16427765E79D}"/>
              </a:ext>
            </a:extLst>
          </p:cNvPr>
          <p:cNvGrpSpPr/>
          <p:nvPr/>
        </p:nvGrpSpPr>
        <p:grpSpPr>
          <a:xfrm>
            <a:off x="931914" y="2616861"/>
            <a:ext cx="3200400" cy="476296"/>
            <a:chOff x="887141" y="2283112"/>
            <a:chExt cx="3200400" cy="476296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BBDE54D0-CEC2-442F-B7EF-BF42CA678DB8}"/>
                </a:ext>
              </a:extLst>
            </p:cNvPr>
            <p:cNvSpPr/>
            <p:nvPr/>
          </p:nvSpPr>
          <p:spPr>
            <a:xfrm>
              <a:off x="887141" y="2283112"/>
              <a:ext cx="3200400" cy="44800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4" name="Graphic 23" descr="Badge Tick outline">
              <a:extLst>
                <a:ext uri="{FF2B5EF4-FFF2-40B4-BE49-F238E27FC236}">
                  <a16:creationId xmlns:a16="http://schemas.microsoft.com/office/drawing/2014/main" id="{6A1B66E3-EFB5-4BEA-84E4-568679CE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1381" y="2292713"/>
              <a:ext cx="406400" cy="406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E63BA6-2AD3-4CED-BB08-412A6F09348A}"/>
                </a:ext>
              </a:extLst>
            </p:cNvPr>
            <p:cNvSpPr txBox="1"/>
            <p:nvPr/>
          </p:nvSpPr>
          <p:spPr>
            <a:xfrm>
              <a:off x="1107907" y="2297743"/>
              <a:ext cx="2758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Patients who are high risk </a:t>
              </a:r>
              <a:br>
                <a:rPr lang="en-US" sz="1200">
                  <a:solidFill>
                    <a:srgbClr val="FFFFFF"/>
                  </a:solidFill>
                  <a:latin typeface="Arial"/>
                </a:rPr>
              </a:br>
              <a:r>
                <a:rPr lang="en-US" sz="1200">
                  <a:solidFill>
                    <a:srgbClr val="FFFFFF"/>
                  </a:solidFill>
                  <a:latin typeface="Arial"/>
                </a:rPr>
                <a:t>(risk score &gt;8%)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334DC15-6415-4432-B064-B6C045884BF4}"/>
              </a:ext>
            </a:extLst>
          </p:cNvPr>
          <p:cNvSpPr txBox="1"/>
          <p:nvPr/>
        </p:nvSpPr>
        <p:spPr>
          <a:xfrm>
            <a:off x="2282015" y="1460475"/>
            <a:ext cx="2212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/>
              <a:t>TAVI recommendations</a:t>
            </a:r>
            <a:r>
              <a:rPr lang="en-GB" sz="1400" b="1" baseline="30000"/>
              <a:t>1</a:t>
            </a:r>
            <a:endParaRPr lang="en-GB" sz="1400" b="1"/>
          </a:p>
        </p:txBody>
      </p:sp>
      <p:pic>
        <p:nvPicPr>
          <p:cNvPr id="34" name="Picture 31">
            <a:extLst>
              <a:ext uri="{FF2B5EF4-FFF2-40B4-BE49-F238E27FC236}">
                <a16:creationId xmlns:a16="http://schemas.microsoft.com/office/drawing/2014/main" id="{6C5B8785-7B87-874F-B579-B8B1C6521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54484" y="1826948"/>
            <a:ext cx="817402" cy="81740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A42BA62-E023-4533-8189-AC17596A1B06}"/>
              </a:ext>
            </a:extLst>
          </p:cNvPr>
          <p:cNvGrpSpPr/>
          <p:nvPr/>
        </p:nvGrpSpPr>
        <p:grpSpPr>
          <a:xfrm>
            <a:off x="4351237" y="3409373"/>
            <a:ext cx="1049104" cy="475412"/>
            <a:chOff x="887141" y="1565802"/>
            <a:chExt cx="3200400" cy="475411"/>
          </a:xfrm>
          <a:solidFill>
            <a:schemeClr val="accent2"/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9A3D51E0-67E9-4331-B08C-3920098B3802}"/>
                </a:ext>
              </a:extLst>
            </p:cNvPr>
            <p:cNvSpPr/>
            <p:nvPr/>
          </p:nvSpPr>
          <p:spPr>
            <a:xfrm>
              <a:off x="887141" y="1565802"/>
              <a:ext cx="3200400" cy="4754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1CF6-A8A8-4A67-85FA-6D58E8766BDA}"/>
                </a:ext>
              </a:extLst>
            </p:cNvPr>
            <p:cNvSpPr txBox="1"/>
            <p:nvPr/>
          </p:nvSpPr>
          <p:spPr>
            <a:xfrm>
              <a:off x="1107907" y="1665007"/>
              <a:ext cx="275886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Level 1a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FF4CDB-B5D7-42C7-A3D2-8DFEC5F7DEA1}"/>
              </a:ext>
            </a:extLst>
          </p:cNvPr>
          <p:cNvGrpSpPr/>
          <p:nvPr/>
        </p:nvGrpSpPr>
        <p:grpSpPr>
          <a:xfrm>
            <a:off x="4352821" y="2596882"/>
            <a:ext cx="1049104" cy="475412"/>
            <a:chOff x="887141" y="1565802"/>
            <a:chExt cx="3200400" cy="475411"/>
          </a:xfrm>
          <a:solidFill>
            <a:schemeClr val="accent2"/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id="{9296742C-4C02-4D09-B959-4BBA2234BC12}"/>
                </a:ext>
              </a:extLst>
            </p:cNvPr>
            <p:cNvSpPr/>
            <p:nvPr/>
          </p:nvSpPr>
          <p:spPr>
            <a:xfrm>
              <a:off x="887141" y="1565802"/>
              <a:ext cx="3200400" cy="4754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746CAC-2F4C-4102-9FC7-438BF3B8DFBF}"/>
                </a:ext>
              </a:extLst>
            </p:cNvPr>
            <p:cNvSpPr txBox="1"/>
            <p:nvPr/>
          </p:nvSpPr>
          <p:spPr>
            <a:xfrm>
              <a:off x="1107907" y="1665007"/>
              <a:ext cx="275886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FFFFFF"/>
                  </a:solidFill>
                  <a:latin typeface="Arial"/>
                </a:rPr>
                <a:t>Level 1a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4DF8853-F314-4BC1-9ACD-6509FE407D7D}"/>
              </a:ext>
            </a:extLst>
          </p:cNvPr>
          <p:cNvSpPr/>
          <p:nvPr/>
        </p:nvSpPr>
        <p:spPr>
          <a:xfrm rot="5400000">
            <a:off x="4090318" y="3562772"/>
            <a:ext cx="220777" cy="18116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C9FB927-66C5-4C40-B08D-491B9F063223}"/>
              </a:ext>
            </a:extLst>
          </p:cNvPr>
          <p:cNvSpPr/>
          <p:nvPr/>
        </p:nvSpPr>
        <p:spPr>
          <a:xfrm rot="5400000">
            <a:off x="4089603" y="2764429"/>
            <a:ext cx="220777" cy="18116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72ECADDC-0C69-4405-9257-16B65DD92A11}"/>
              </a:ext>
            </a:extLst>
          </p:cNvPr>
          <p:cNvSpPr/>
          <p:nvPr/>
        </p:nvSpPr>
        <p:spPr>
          <a:xfrm rot="5400000">
            <a:off x="4319808" y="1968545"/>
            <a:ext cx="220777" cy="1811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CB63C202-4D6D-4D84-A211-CE508AB2801B}"/>
              </a:ext>
            </a:extLst>
          </p:cNvPr>
          <p:cNvSpPr/>
          <p:nvPr/>
        </p:nvSpPr>
        <p:spPr>
          <a:xfrm rot="5400000">
            <a:off x="4305301" y="2764429"/>
            <a:ext cx="220777" cy="1811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EB031D50-E508-4B27-925F-3E8677A726EE}"/>
              </a:ext>
            </a:extLst>
          </p:cNvPr>
          <p:cNvSpPr/>
          <p:nvPr/>
        </p:nvSpPr>
        <p:spPr>
          <a:xfrm rot="5400000">
            <a:off x="4304245" y="3562772"/>
            <a:ext cx="220777" cy="1811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9579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6A57-89B5-B54A-AD83-1DAA9AFD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7828444" cy="685800"/>
          </a:xfrm>
        </p:spPr>
        <p:txBody>
          <a:bodyPr>
            <a:normAutofit/>
          </a:bodyPr>
          <a:lstStyle/>
          <a:p>
            <a:r>
              <a:rPr lang="en-GB"/>
              <a:t>COVID-19 pandemic highlighted advantages of an optimised TAVI pathway in clinical practice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50029-6612-7146-98E5-52134DC3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13</a:t>
            </a:fld>
            <a:endParaRPr lang="en-US" noProof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CD21CCD-7E0A-41B3-9F29-05EB6F2C2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58918"/>
            <a:ext cx="8046719" cy="360000"/>
          </a:xfrm>
        </p:spPr>
        <p:txBody>
          <a:bodyPr/>
          <a:lstStyle/>
          <a:p>
            <a:r>
              <a:rPr lang="en-GB" noProof="0"/>
              <a:t>SAVR: surgical aortic valve replacement; TAVI: transcatheter aortic valve implantation.</a:t>
            </a:r>
          </a:p>
          <a:p>
            <a:r>
              <a:rPr lang="en-GB" noProof="0"/>
              <a:t>1. </a:t>
            </a:r>
            <a:r>
              <a:rPr lang="en-GB" noProof="0" err="1"/>
              <a:t>Khialani</a:t>
            </a:r>
            <a:r>
              <a:rPr lang="en-GB" noProof="0"/>
              <a:t> B, </a:t>
            </a:r>
            <a:r>
              <a:rPr lang="en-GB" noProof="0" err="1"/>
              <a:t>MacCarthy</a:t>
            </a:r>
            <a:r>
              <a:rPr lang="en-GB" noProof="0"/>
              <a:t> P. </a:t>
            </a:r>
            <a:r>
              <a:rPr lang="en-GB" i="1" noProof="0"/>
              <a:t>Heart</a:t>
            </a:r>
            <a:r>
              <a:rPr lang="en-GB" noProof="0"/>
              <a:t>. 2020; </a:t>
            </a:r>
            <a:r>
              <a:rPr lang="en-GB" b="1" noProof="0"/>
              <a:t>106</a:t>
            </a:r>
            <a:r>
              <a:rPr lang="en-GB" noProof="0"/>
              <a:t>: 1183</a:t>
            </a:r>
            <a:r>
              <a:rPr lang="en-GB" noProof="0">
                <a:cs typeface="Arial" panose="020B0604020202020204" pitchFamily="34" charset="0"/>
              </a:rPr>
              <a:t>–</a:t>
            </a:r>
            <a:r>
              <a:rPr lang="en-GB" noProof="0"/>
              <a:t>90; 2. Sundt T. </a:t>
            </a:r>
            <a:r>
              <a:rPr lang="en-GB" i="1" noProof="0"/>
              <a:t>JAMA </a:t>
            </a:r>
            <a:r>
              <a:rPr lang="en-GB" i="1" noProof="0" err="1"/>
              <a:t>Netw</a:t>
            </a:r>
            <a:r>
              <a:rPr lang="en-GB" i="1" noProof="0"/>
              <a:t> Open.</a:t>
            </a:r>
            <a:r>
              <a:rPr lang="en-GB" noProof="0"/>
              <a:t> 2020; </a:t>
            </a:r>
            <a:r>
              <a:rPr lang="en-GB" b="1" noProof="0"/>
              <a:t>3</a:t>
            </a:r>
            <a:r>
              <a:rPr lang="en-GB" noProof="0"/>
              <a:t>: e2020368. </a:t>
            </a:r>
            <a:endParaRPr lang="en-US" noProof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11FC79F-6F40-274A-BD70-1BB3F0EFE087}"/>
              </a:ext>
            </a:extLst>
          </p:cNvPr>
          <p:cNvSpPr/>
          <p:nvPr/>
        </p:nvSpPr>
        <p:spPr>
          <a:xfrm>
            <a:off x="3019530" y="1078893"/>
            <a:ext cx="5491424" cy="2910505"/>
          </a:xfrm>
          <a:prstGeom prst="roundRect">
            <a:avLst/>
          </a:prstGeom>
          <a:noFill/>
          <a:ln w="22225">
            <a:solidFill>
              <a:srgbClr val="898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79453-5948-E248-B83C-0F8DA4AE712B}"/>
              </a:ext>
            </a:extLst>
          </p:cNvPr>
          <p:cNvSpPr txBox="1"/>
          <p:nvPr/>
        </p:nvSpPr>
        <p:spPr>
          <a:xfrm>
            <a:off x="4385808" y="1075235"/>
            <a:ext cx="275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Benefits of TAVI</a:t>
            </a:r>
            <a:endParaRPr kumimoji="0" lang="en-US" sz="1600" b="1" i="0" u="none" strike="noStrike" kern="1200" cap="none" spc="0" normalizeH="0" baseline="3000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7D7D71-84F7-4C9F-8240-E818639E582A}"/>
              </a:ext>
            </a:extLst>
          </p:cNvPr>
          <p:cNvSpPr txBox="1"/>
          <p:nvPr/>
        </p:nvSpPr>
        <p:spPr>
          <a:xfrm>
            <a:off x="3392156" y="4140857"/>
            <a:ext cx="474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streamlined TAVI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pathway is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encouraged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during the pandemic</a:t>
            </a:r>
            <a:r>
              <a:rPr kumimoji="0" lang="en-US" sz="12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8D62A-BAAD-534D-BE7C-A2B56DED680C}"/>
              </a:ext>
            </a:extLst>
          </p:cNvPr>
          <p:cNvSpPr txBox="1"/>
          <p:nvPr/>
        </p:nvSpPr>
        <p:spPr>
          <a:xfrm>
            <a:off x="6236406" y="2165841"/>
            <a:ext cx="2758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Intensive care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not routinely needed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B31D5-2E73-DC45-B4F2-E4AB82A75FA6}"/>
              </a:ext>
            </a:extLst>
          </p:cNvPr>
          <p:cNvSpPr txBox="1"/>
          <p:nvPr/>
        </p:nvSpPr>
        <p:spPr>
          <a:xfrm>
            <a:off x="4385808" y="2165841"/>
            <a:ext cx="2758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Mechanical ventilation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not routinely needed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28509D-BFD4-1241-9C12-14CDE06BB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31433" y="1567543"/>
            <a:ext cx="568815" cy="5688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96E229-FCD4-4ED2-8AD8-FFABEF207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67404" y="2823304"/>
            <a:ext cx="595676" cy="5956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851B17-B98E-4168-84E8-F8889ECD99BF}"/>
              </a:ext>
            </a:extLst>
          </p:cNvPr>
          <p:cNvSpPr txBox="1"/>
          <p:nvPr/>
        </p:nvSpPr>
        <p:spPr>
          <a:xfrm>
            <a:off x="4782448" y="3431052"/>
            <a:ext cx="2066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Shorter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hospitalisation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time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283FE2A-B5DF-4850-B06C-ADB9B97A11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1937" y="2857239"/>
            <a:ext cx="527806" cy="5278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6F9C95-F8BC-4B72-ACEC-B5155D01492F}"/>
              </a:ext>
            </a:extLst>
          </p:cNvPr>
          <p:cNvSpPr txBox="1"/>
          <p:nvPr/>
        </p:nvSpPr>
        <p:spPr>
          <a:xfrm>
            <a:off x="6728280" y="3431052"/>
            <a:ext cx="1775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Reduced exposure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 COVID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B40BE7-1DF3-1648-A16E-E3D7192C1AED}"/>
              </a:ext>
            </a:extLst>
          </p:cNvPr>
          <p:cNvGrpSpPr/>
          <p:nvPr/>
        </p:nvGrpSpPr>
        <p:grpSpPr>
          <a:xfrm>
            <a:off x="576263" y="2520099"/>
            <a:ext cx="2210173" cy="918844"/>
            <a:chOff x="387469" y="2428690"/>
            <a:chExt cx="2210173" cy="91884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720D526-E62D-9B4D-BA4F-0FA9C0C3DBFE}"/>
                </a:ext>
              </a:extLst>
            </p:cNvPr>
            <p:cNvSpPr/>
            <p:nvPr/>
          </p:nvSpPr>
          <p:spPr>
            <a:xfrm>
              <a:off x="387469" y="2509988"/>
              <a:ext cx="2210173" cy="83754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61CAD2-6C2A-0340-9572-6187092FA696}"/>
                </a:ext>
              </a:extLst>
            </p:cNvPr>
            <p:cNvSpPr txBox="1"/>
            <p:nvPr/>
          </p:nvSpPr>
          <p:spPr>
            <a:xfrm>
              <a:off x="539928" y="2685097"/>
              <a:ext cx="1905254" cy="598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Diversion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of patients accepted for SAVR to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TAVI</a:t>
              </a:r>
              <a:r>
                <a:rPr kumimoji="0" lang="en-US" sz="120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B2F47DF7-D000-CE45-A8F0-7D055C66DD60}"/>
                </a:ext>
              </a:extLst>
            </p:cNvPr>
            <p:cNvSpPr/>
            <p:nvPr/>
          </p:nvSpPr>
          <p:spPr>
            <a:xfrm rot="10800000">
              <a:off x="1267064" y="2428690"/>
              <a:ext cx="450984" cy="22713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C63745-EAA6-404D-A049-CE20E31B18A4}"/>
              </a:ext>
            </a:extLst>
          </p:cNvPr>
          <p:cNvGrpSpPr/>
          <p:nvPr/>
        </p:nvGrpSpPr>
        <p:grpSpPr>
          <a:xfrm>
            <a:off x="591142" y="1629347"/>
            <a:ext cx="2180414" cy="1030219"/>
            <a:chOff x="384019" y="1537938"/>
            <a:chExt cx="2180414" cy="103021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B2AA8C6-F8A1-7346-ADB4-441A21E379A7}"/>
                </a:ext>
              </a:extLst>
            </p:cNvPr>
            <p:cNvSpPr/>
            <p:nvPr/>
          </p:nvSpPr>
          <p:spPr>
            <a:xfrm>
              <a:off x="384019" y="1537938"/>
              <a:ext cx="2180414" cy="88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76BD79-272A-A649-821B-FB1668AAF8FA}"/>
                </a:ext>
              </a:extLst>
            </p:cNvPr>
            <p:cNvSpPr txBox="1"/>
            <p:nvPr/>
          </p:nvSpPr>
          <p:spPr>
            <a:xfrm>
              <a:off x="384019" y="1635238"/>
              <a:ext cx="2180414" cy="62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Continued treatment needed for severe aortic stenosis due to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 risk of mortality</a:t>
              </a:r>
              <a:r>
                <a:rPr kumimoji="0" lang="en-US" sz="1200" b="1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9A83E3E5-2E44-BB46-899E-BD2E27D38AAD}"/>
                </a:ext>
              </a:extLst>
            </p:cNvPr>
            <p:cNvSpPr/>
            <p:nvPr/>
          </p:nvSpPr>
          <p:spPr>
            <a:xfrm rot="10800000">
              <a:off x="1304489" y="2400067"/>
              <a:ext cx="339475" cy="16809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7E75DA7-77B7-429A-9BBA-CC00FCCE0073}"/>
              </a:ext>
            </a:extLst>
          </p:cNvPr>
          <p:cNvSpPr txBox="1"/>
          <p:nvPr/>
        </p:nvSpPr>
        <p:spPr>
          <a:xfrm>
            <a:off x="2872968" y="3431052"/>
            <a:ext cx="2325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Minimised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impact on hospital resources and capacity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FD6212-D3FB-476E-8C62-5041397C40C8}"/>
              </a:ext>
            </a:extLst>
          </p:cNvPr>
          <p:cNvSpPr txBox="1"/>
          <p:nvPr/>
        </p:nvSpPr>
        <p:spPr>
          <a:xfrm>
            <a:off x="3204866" y="2165841"/>
            <a:ext cx="1661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Possibility for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streamlined work-up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24" name="Graphic 23" descr="Checklist outline">
            <a:extLst>
              <a:ext uri="{FF2B5EF4-FFF2-40B4-BE49-F238E27FC236}">
                <a16:creationId xmlns:a16="http://schemas.microsoft.com/office/drawing/2014/main" id="{89B13F40-888C-43B4-A871-8D3AFAC90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31254" y="1552470"/>
            <a:ext cx="608705" cy="608705"/>
          </a:xfrm>
          <a:prstGeom prst="rect">
            <a:avLst/>
          </a:prstGeom>
        </p:spPr>
      </p:pic>
      <p:sp>
        <p:nvSpPr>
          <p:cNvPr id="38" name="Rounded Rectangle 26">
            <a:extLst>
              <a:ext uri="{FF2B5EF4-FFF2-40B4-BE49-F238E27FC236}">
                <a16:creationId xmlns:a16="http://schemas.microsoft.com/office/drawing/2014/main" id="{A1066724-42DD-4DD4-AA08-C36FFA7B664A}"/>
              </a:ext>
            </a:extLst>
          </p:cNvPr>
          <p:cNvSpPr/>
          <p:nvPr/>
        </p:nvSpPr>
        <p:spPr>
          <a:xfrm>
            <a:off x="3392156" y="4080219"/>
            <a:ext cx="4746173" cy="396017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E91D88-2B51-C142-881F-BEE41736CF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903" y="2836439"/>
            <a:ext cx="569406" cy="56940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5755DC5-2CB7-2F48-850E-B4CE9B06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90588" y="1559903"/>
            <a:ext cx="549309" cy="5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886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8347750-D225-F245-B6A7-EC60589BD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1230" b="53717"/>
          <a:stretch/>
        </p:blipFill>
        <p:spPr>
          <a:xfrm>
            <a:off x="859596" y="1315318"/>
            <a:ext cx="4308251" cy="3223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1C366-D93D-DB46-82C3-EF4683FD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>
            <a:noAutofit/>
          </a:bodyPr>
          <a:lstStyle/>
          <a:p>
            <a:r>
              <a:rPr lang="en-GB"/>
              <a:t>Many patients remain hospitalised after TAVI without reason, which can negatively impact patients’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AF3FC-FF00-1644-8904-51E7B244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B6870-FACE-4E3B-A6C8-B25BB8B0F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1" y="4411973"/>
            <a:ext cx="6073865" cy="506945"/>
          </a:xfrm>
        </p:spPr>
        <p:txBody>
          <a:bodyPr>
            <a:normAutofit/>
          </a:bodyPr>
          <a:lstStyle/>
          <a:p>
            <a:r>
              <a:rPr lang="en-GB"/>
              <a:t>*Defined as the loss of ability to perform one or more activities of daily living. TAVI: transcatheter aortic valve implantation;</a:t>
            </a:r>
            <a:r>
              <a:rPr lang="en-US"/>
              <a:t> DVT: deep vein thrombosis</a:t>
            </a:r>
            <a:endParaRPr lang="en-GB"/>
          </a:p>
          <a:p>
            <a:r>
              <a:rPr lang="en-US"/>
              <a:t>1. Durand E </a:t>
            </a:r>
            <a:r>
              <a:rPr lang="en-US" i="1"/>
              <a:t>et al. Arch Cardiovasc Dis</a:t>
            </a:r>
            <a:r>
              <a:rPr lang="en-US"/>
              <a:t>. 2020; </a:t>
            </a:r>
            <a:r>
              <a:rPr lang="en-US" b="1"/>
              <a:t>113</a:t>
            </a:r>
            <a:r>
              <a:rPr lang="en-US"/>
              <a:t>: 391–400. 2. Agency for Healthcare Research and Quality. Falls. </a:t>
            </a:r>
            <a:r>
              <a:rPr lang="en-US" i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https://psnet.ahrq.gov/primer/falls</a:t>
            </a:r>
            <a:r>
              <a:rPr lang="en-US" i="1"/>
              <a:t> </a:t>
            </a:r>
            <a:r>
              <a:rPr lang="en-US"/>
              <a:t>[accessed 15 December 2021]; 3. </a:t>
            </a:r>
            <a:r>
              <a:rPr lang="en-GB"/>
              <a:t>Reichardt LA </a:t>
            </a:r>
            <a:r>
              <a:rPr lang="en-GB" i="1"/>
              <a:t>et al. BMC Geriatrics. </a:t>
            </a:r>
            <a:r>
              <a:rPr lang="en-GB"/>
              <a:t>2016; </a:t>
            </a:r>
            <a:r>
              <a:rPr lang="en-GB" b="1"/>
              <a:t>16</a:t>
            </a:r>
            <a:r>
              <a:rPr lang="en-GB"/>
              <a:t>: 59; 4. W</a:t>
            </a:r>
            <a:r>
              <a:rPr lang="el-GR" err="1"/>
              <a:t>ϋ</a:t>
            </a:r>
            <a:r>
              <a:rPr lang="en-GB" err="1"/>
              <a:t>rschinger</a:t>
            </a:r>
            <a:r>
              <a:rPr lang="en-GB"/>
              <a:t> F </a:t>
            </a:r>
            <a:r>
              <a:rPr lang="en-GB" i="1"/>
              <a:t>et al. </a:t>
            </a:r>
            <a:r>
              <a:rPr lang="en-GB" i="1" err="1"/>
              <a:t>PLoS</a:t>
            </a:r>
            <a:r>
              <a:rPr lang="en-GB" i="1"/>
              <a:t> One</a:t>
            </a:r>
            <a:r>
              <a:rPr lang="en-GB"/>
              <a:t>. 2018; </a:t>
            </a:r>
            <a:r>
              <a:rPr lang="en-GB" b="1"/>
              <a:t>13</a:t>
            </a:r>
            <a:r>
              <a:rPr lang="en-GB"/>
              <a:t>: e0193558; 5. Amin K, </a:t>
            </a:r>
            <a:r>
              <a:rPr lang="en-GB" err="1"/>
              <a:t>Guyler</a:t>
            </a:r>
            <a:r>
              <a:rPr lang="en-GB"/>
              <a:t> P. Deep vein thrombosis in older hospitalised inpatients. </a:t>
            </a:r>
            <a:r>
              <a:rPr lang="en-GB" i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https://www.gmjournal.co.uk/dvt-thromboprophylaxis</a:t>
            </a:r>
            <a:r>
              <a:rPr lang="en-GB"/>
              <a:t> [accessed 19 January 2022].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510773B-1198-5745-8C5A-631694A9C922}"/>
              </a:ext>
            </a:extLst>
          </p:cNvPr>
          <p:cNvSpPr/>
          <p:nvPr/>
        </p:nvSpPr>
        <p:spPr>
          <a:xfrm>
            <a:off x="1002030" y="1273524"/>
            <a:ext cx="37780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GB" sz="1000" b="1">
                <a:latin typeface="Arial" panose="020B0604020202020204" pitchFamily="34" charset="0"/>
                <a:cs typeface="Arial" panose="020B0604020202020204" pitchFamily="34" charset="0"/>
              </a:rPr>
              <a:t>Reasons for prolonged (&gt;3 days) hospital stay after TAVI</a:t>
            </a:r>
            <a:r>
              <a:rPr lang="en-GB" sz="1000" b="1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4CC687-3D28-44C0-B34C-E0BB4DC3BC8F}"/>
              </a:ext>
            </a:extLst>
          </p:cNvPr>
          <p:cNvSpPr txBox="1"/>
          <p:nvPr/>
        </p:nvSpPr>
        <p:spPr>
          <a:xfrm>
            <a:off x="5147107" y="3844630"/>
            <a:ext cx="107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E5FA9D-06DA-4942-91B2-35FD22A0E356}"/>
              </a:ext>
            </a:extLst>
          </p:cNvPr>
          <p:cNvSpPr/>
          <p:nvPr/>
        </p:nvSpPr>
        <p:spPr>
          <a:xfrm>
            <a:off x="3868382" y="2297974"/>
            <a:ext cx="865259" cy="585842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D16792-51CD-734B-AB30-46AD5EBF5E2A}"/>
              </a:ext>
            </a:extLst>
          </p:cNvPr>
          <p:cNvGrpSpPr/>
          <p:nvPr/>
        </p:nvGrpSpPr>
        <p:grpSpPr>
          <a:xfrm>
            <a:off x="482459" y="1460475"/>
            <a:ext cx="4814529" cy="2662415"/>
            <a:chOff x="1767132" y="1283231"/>
            <a:chExt cx="6871560" cy="355795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A9B2FE34-52A1-DA49-B3EF-EC994D4B78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95950123"/>
                </p:ext>
              </p:extLst>
            </p:nvPr>
          </p:nvGraphicFramePr>
          <p:xfrm>
            <a:off x="2155023" y="1283231"/>
            <a:ext cx="4787901" cy="3054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E0EA63-39F0-EC49-9377-F963CA2A5199}"/>
                </a:ext>
              </a:extLst>
            </p:cNvPr>
            <p:cNvSpPr txBox="1"/>
            <p:nvPr/>
          </p:nvSpPr>
          <p:spPr>
            <a:xfrm>
              <a:off x="6589917" y="2782500"/>
              <a:ext cx="1356755" cy="370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No reason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49C2A8-3749-EC40-955E-ACFAE471D816}"/>
                </a:ext>
              </a:extLst>
            </p:cNvPr>
            <p:cNvSpPr txBox="1"/>
            <p:nvPr/>
          </p:nvSpPr>
          <p:spPr>
            <a:xfrm>
              <a:off x="6544539" y="2412254"/>
              <a:ext cx="1097670" cy="53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solidFill>
                    <a:srgbClr val="000000"/>
                  </a:solidFill>
                </a:rPr>
                <a:t>32%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D583DB-E831-DA45-8C20-80999F0B8FD8}"/>
                </a:ext>
              </a:extLst>
            </p:cNvPr>
            <p:cNvSpPr txBox="1"/>
            <p:nvPr/>
          </p:nvSpPr>
          <p:spPr>
            <a:xfrm>
              <a:off x="5909160" y="4491582"/>
              <a:ext cx="2304817" cy="3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/>
                <a:t>3% </a:t>
              </a:r>
              <a:r>
                <a:rPr lang="en-GB" sz="1100"/>
                <a:t>Loss of autonomy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C0E1AE-8951-5D40-84E9-AF422B225CC5}"/>
                </a:ext>
              </a:extLst>
            </p:cNvPr>
            <p:cNvSpPr txBox="1"/>
            <p:nvPr/>
          </p:nvSpPr>
          <p:spPr>
            <a:xfrm>
              <a:off x="6362980" y="4063579"/>
              <a:ext cx="2275712" cy="3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/>
                <a:t>2% </a:t>
              </a:r>
              <a:r>
                <a:rPr lang="en-GB" sz="1100"/>
                <a:t>Discharge refusal</a:t>
              </a:r>
              <a:endParaRPr lang="en-GB" sz="1100" b="1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C495B9-0751-A84F-A690-E458B8946CA6}"/>
                </a:ext>
              </a:extLst>
            </p:cNvPr>
            <p:cNvCxnSpPr>
              <a:cxnSpLocks/>
            </p:cNvCxnSpPr>
            <p:nvPr/>
          </p:nvCxnSpPr>
          <p:spPr>
            <a:xfrm>
              <a:off x="6194828" y="4071558"/>
              <a:ext cx="212044" cy="9522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9334BD-A78D-884A-AEF8-E7EC60349ED3}"/>
                </a:ext>
              </a:extLst>
            </p:cNvPr>
            <p:cNvCxnSpPr>
              <a:cxnSpLocks/>
            </p:cNvCxnSpPr>
            <p:nvPr/>
          </p:nvCxnSpPr>
          <p:spPr>
            <a:xfrm>
              <a:off x="6036020" y="4272778"/>
              <a:ext cx="197354" cy="19190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A22CC-1678-0C4F-B389-AB0EF18A0EF5}"/>
                </a:ext>
              </a:extLst>
            </p:cNvPr>
            <p:cNvCxnSpPr>
              <a:cxnSpLocks/>
            </p:cNvCxnSpPr>
            <p:nvPr/>
          </p:nvCxnSpPr>
          <p:spPr>
            <a:xfrm>
              <a:off x="2973537" y="2816959"/>
              <a:ext cx="308042" cy="1403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6F4E83-96EF-E149-9776-753828826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9620" y="1656040"/>
              <a:ext cx="0" cy="22038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F60A1C-180A-3042-9E2D-9884EF94A663}"/>
                </a:ext>
              </a:extLst>
            </p:cNvPr>
            <p:cNvCxnSpPr>
              <a:cxnSpLocks/>
            </p:cNvCxnSpPr>
            <p:nvPr/>
          </p:nvCxnSpPr>
          <p:spPr>
            <a:xfrm>
              <a:off x="4780610" y="1656037"/>
              <a:ext cx="263281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244F7-680C-6549-A5AD-846F65D0462F}"/>
                </a:ext>
              </a:extLst>
            </p:cNvPr>
            <p:cNvSpPr txBox="1"/>
            <p:nvPr/>
          </p:nvSpPr>
          <p:spPr>
            <a:xfrm>
              <a:off x="5077050" y="1422519"/>
              <a:ext cx="1865039" cy="3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/>
                <a:t>1% </a:t>
              </a:r>
              <a:r>
                <a:rPr lang="en-GB" sz="1100"/>
                <a:t>Logistics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9EE5A9-BB5A-B44C-B71D-D771345EE386}"/>
                </a:ext>
              </a:extLst>
            </p:cNvPr>
            <p:cNvSpPr txBox="1"/>
            <p:nvPr/>
          </p:nvSpPr>
          <p:spPr>
            <a:xfrm>
              <a:off x="1767132" y="2272243"/>
              <a:ext cx="1865038" cy="57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/>
                <a:t>62%</a:t>
              </a:r>
            </a:p>
            <a:p>
              <a:r>
                <a:rPr lang="en-GB" sz="1100"/>
                <a:t>Complications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ABB38A-BAD2-DF48-B8A8-5E28B3D0C64F}"/>
              </a:ext>
            </a:extLst>
          </p:cNvPr>
          <p:cNvCxnSpPr>
            <a:cxnSpLocks/>
          </p:cNvCxnSpPr>
          <p:nvPr/>
        </p:nvCxnSpPr>
        <p:spPr>
          <a:xfrm flipV="1">
            <a:off x="3649406" y="2505377"/>
            <a:ext cx="180323" cy="708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Box 1">
            <a:extLst>
              <a:ext uri="{FF2B5EF4-FFF2-40B4-BE49-F238E27FC236}">
                <a16:creationId xmlns:a16="http://schemas.microsoft.com/office/drawing/2014/main" id="{4C07CB18-10B2-3049-AF66-6CCD0D8E4DA2}"/>
              </a:ext>
            </a:extLst>
          </p:cNvPr>
          <p:cNvSpPr txBox="1"/>
          <p:nvPr/>
        </p:nvSpPr>
        <p:spPr>
          <a:xfrm>
            <a:off x="5273211" y="1389029"/>
            <a:ext cx="1688174" cy="63094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3–5/1000</a:t>
            </a:r>
          </a:p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Bed days</a:t>
            </a: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1EFB1D58-8F8D-B943-8BCA-91F0365CD7E2}"/>
              </a:ext>
            </a:extLst>
          </p:cNvPr>
          <p:cNvSpPr txBox="1"/>
          <p:nvPr/>
        </p:nvSpPr>
        <p:spPr>
          <a:xfrm>
            <a:off x="5680683" y="2067279"/>
            <a:ext cx="941823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>
                <a:latin typeface="+mn-lt"/>
              </a:rPr>
              <a:t>Hospital </a:t>
            </a:r>
            <a:r>
              <a:rPr lang="en-GB" sz="1200" b="1">
                <a:latin typeface="+mn-lt"/>
              </a:rPr>
              <a:t>fall rate</a:t>
            </a:r>
            <a:r>
              <a:rPr lang="en-GB" sz="1200" baseline="30000">
                <a:latin typeface="+mn-lt"/>
              </a:rPr>
              <a:t>2</a:t>
            </a:r>
            <a:endParaRPr lang="en-GB" sz="1200">
              <a:latin typeface="+mn-lt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3047653B-7371-B444-88C7-EB741CD6722E}"/>
              </a:ext>
            </a:extLst>
          </p:cNvPr>
          <p:cNvSpPr txBox="1"/>
          <p:nvPr/>
        </p:nvSpPr>
        <p:spPr>
          <a:xfrm>
            <a:off x="7135342" y="1871260"/>
            <a:ext cx="140923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>
                <a:latin typeface="+mn-lt"/>
              </a:rPr>
              <a:t>Hospitalisation-associated</a:t>
            </a:r>
            <a:r>
              <a:rPr lang="en-GB" sz="1200" b="1">
                <a:latin typeface="+mn-lt"/>
              </a:rPr>
              <a:t> disability</a:t>
            </a:r>
            <a:r>
              <a:rPr lang="en-GB" sz="1200" baseline="30000">
                <a:latin typeface="+mn-lt"/>
              </a:rPr>
              <a:t>3*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0AB795C4-5CF6-504A-BD9E-316AA58015A1}"/>
              </a:ext>
            </a:extLst>
          </p:cNvPr>
          <p:cNvSpPr txBox="1"/>
          <p:nvPr/>
        </p:nvSpPr>
        <p:spPr>
          <a:xfrm>
            <a:off x="7280267" y="1417690"/>
            <a:ext cx="112155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+mn-lt"/>
              </a:rPr>
              <a:t>&gt;30%</a:t>
            </a: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B38AE043-44DC-D14E-8130-9F871FE03C56}"/>
              </a:ext>
            </a:extLst>
          </p:cNvPr>
          <p:cNvSpPr txBox="1"/>
          <p:nvPr/>
        </p:nvSpPr>
        <p:spPr>
          <a:xfrm>
            <a:off x="5614176" y="2839056"/>
            <a:ext cx="107483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6%</a:t>
            </a:r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A004D58F-8BF8-384C-AA69-069C97B2543B}"/>
              </a:ext>
            </a:extLst>
          </p:cNvPr>
          <p:cNvSpPr txBox="1"/>
          <p:nvPr/>
        </p:nvSpPr>
        <p:spPr>
          <a:xfrm>
            <a:off x="5434937" y="3295318"/>
            <a:ext cx="1433314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 b="1">
                <a:latin typeface="+mn-lt"/>
              </a:rPr>
              <a:t>Increased risk </a:t>
            </a:r>
            <a:r>
              <a:rPr lang="en-GB" sz="1200">
                <a:latin typeface="+mn-lt"/>
              </a:rPr>
              <a:t>of pneumonia for </a:t>
            </a:r>
            <a:r>
              <a:rPr lang="en-GB" sz="1200" b="1">
                <a:latin typeface="+mn-lt"/>
              </a:rPr>
              <a:t>every day </a:t>
            </a:r>
            <a:r>
              <a:rPr lang="en-GB" sz="1200">
                <a:latin typeface="+mn-lt"/>
              </a:rPr>
              <a:t>spent in hospital</a:t>
            </a:r>
            <a:r>
              <a:rPr lang="en-GB" sz="1200" baseline="30000">
                <a:latin typeface="+mn-lt"/>
              </a:rPr>
              <a:t>4</a:t>
            </a:r>
          </a:p>
        </p:txBody>
      </p:sp>
      <p:sp>
        <p:nvSpPr>
          <p:cNvPr id="59" name="Up Arrow 58">
            <a:extLst>
              <a:ext uri="{FF2B5EF4-FFF2-40B4-BE49-F238E27FC236}">
                <a16:creationId xmlns:a16="http://schemas.microsoft.com/office/drawing/2014/main" id="{4E5A42E4-59A4-CA4D-912E-8CDF219ADB63}"/>
              </a:ext>
            </a:extLst>
          </p:cNvPr>
          <p:cNvSpPr/>
          <p:nvPr/>
        </p:nvSpPr>
        <p:spPr>
          <a:xfrm>
            <a:off x="7713321" y="2876118"/>
            <a:ext cx="288758" cy="461665"/>
          </a:xfrm>
          <a:prstGeom prst="upArrow">
            <a:avLst>
              <a:gd name="adj1" fmla="val 50000"/>
              <a:gd name="adj2" fmla="val 7425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1DB5E8-BD99-D14C-A3C7-F2803D510710}"/>
              </a:ext>
            </a:extLst>
          </p:cNvPr>
          <p:cNvSpPr txBox="1"/>
          <p:nvPr/>
        </p:nvSpPr>
        <p:spPr>
          <a:xfrm>
            <a:off x="7183291" y="3337783"/>
            <a:ext cx="134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/>
              <a:t>Increased risk </a:t>
            </a:r>
            <a:r>
              <a:rPr lang="en-GB" sz="1200"/>
              <a:t>of DVT with </a:t>
            </a:r>
            <a:br>
              <a:rPr lang="en-GB" sz="1200"/>
            </a:br>
            <a:r>
              <a:rPr lang="en-GB" sz="1200"/>
              <a:t>older age and immobility</a:t>
            </a:r>
            <a:r>
              <a:rPr lang="en-GB" sz="1200" baseline="30000"/>
              <a:t>5</a:t>
            </a:r>
            <a:endParaRPr lang="en-GB" sz="12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CDBDEA-8C7E-CA49-BF97-F7E7CF93D9CB}"/>
              </a:ext>
            </a:extLst>
          </p:cNvPr>
          <p:cNvCxnSpPr>
            <a:cxnSpLocks/>
          </p:cNvCxnSpPr>
          <p:nvPr/>
        </p:nvCxnSpPr>
        <p:spPr>
          <a:xfrm>
            <a:off x="5406620" y="2707152"/>
            <a:ext cx="3161118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3040EC-CE31-0444-B314-EE3B5B3D4064}"/>
              </a:ext>
            </a:extLst>
          </p:cNvPr>
          <p:cNvCxnSpPr>
            <a:cxnSpLocks/>
          </p:cNvCxnSpPr>
          <p:nvPr/>
        </p:nvCxnSpPr>
        <p:spPr>
          <a:xfrm>
            <a:off x="6987179" y="1288908"/>
            <a:ext cx="0" cy="2836488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58560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ernative Process 2">
            <a:extLst>
              <a:ext uri="{FF2B5EF4-FFF2-40B4-BE49-F238E27FC236}">
                <a16:creationId xmlns:a16="http://schemas.microsoft.com/office/drawing/2014/main" id="{D3369BC0-47F0-BA49-BBBB-4F778DFC127D}"/>
              </a:ext>
            </a:extLst>
          </p:cNvPr>
          <p:cNvSpPr/>
          <p:nvPr/>
        </p:nvSpPr>
        <p:spPr>
          <a:xfrm>
            <a:off x="437698" y="3933025"/>
            <a:ext cx="7986111" cy="392276"/>
          </a:xfrm>
          <a:prstGeom prst="flowChartAlternateProcess">
            <a:avLst/>
          </a:prstGeom>
          <a:solidFill>
            <a:srgbClr val="C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14F65-AAD6-6B47-B604-382969A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TAVI has greatly evolved in the last decade towards a safer and faster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3480A-F8F1-4C4F-B707-D331F9A5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A40E55-559A-4676-8D80-82AFF1914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5" y="4412120"/>
            <a:ext cx="6630753" cy="507544"/>
          </a:xfrm>
        </p:spPr>
        <p:txBody>
          <a:bodyPr>
            <a:noAutofit/>
          </a:bodyPr>
          <a:lstStyle/>
          <a:p>
            <a:r>
              <a:rPr lang="en-GB"/>
              <a:t>*Increased operator experience is another contributing factor to a lower risk of current </a:t>
            </a:r>
            <a:r>
              <a:rPr lang="en-GB" i="1"/>
              <a:t>versus</a:t>
            </a:r>
            <a:r>
              <a:rPr lang="en-GB"/>
              <a:t> historical TAVI procedures.</a:t>
            </a:r>
          </a:p>
          <a:p>
            <a:r>
              <a:rPr lang="en-GB"/>
              <a:t>LOS: length of stay; TAVI: transcatheter aortic valve implantation.</a:t>
            </a:r>
          </a:p>
          <a:p>
            <a:r>
              <a:rPr lang="en-GB"/>
              <a:t>1. </a:t>
            </a:r>
            <a:r>
              <a:rPr lang="en-GB" err="1"/>
              <a:t>Vahanian</a:t>
            </a:r>
            <a:r>
              <a:rPr lang="en-GB"/>
              <a:t> A </a:t>
            </a:r>
            <a:r>
              <a:rPr lang="en-GB" i="1"/>
              <a:t>et al. </a:t>
            </a:r>
            <a:r>
              <a:rPr lang="en-GB" i="1" err="1"/>
              <a:t>Eur</a:t>
            </a:r>
            <a:r>
              <a:rPr lang="en-GB" i="1"/>
              <a:t> Heart J. </a:t>
            </a:r>
            <a:r>
              <a:rPr lang="en-GB"/>
              <a:t>2012; </a:t>
            </a:r>
            <a:r>
              <a:rPr lang="en-GB" b="1"/>
              <a:t>33</a:t>
            </a:r>
            <a:r>
              <a:rPr lang="en-GB"/>
              <a:t>: 2451–96; 2. </a:t>
            </a:r>
            <a:r>
              <a:rPr lang="en-US" err="1"/>
              <a:t>Vahanian</a:t>
            </a:r>
            <a:r>
              <a:rPr lang="en-US"/>
              <a:t> A </a:t>
            </a:r>
            <a:r>
              <a:rPr lang="en-US" i="1"/>
              <a:t>et al. </a:t>
            </a:r>
            <a:r>
              <a:rPr lang="en-US" i="1" err="1"/>
              <a:t>Eur</a:t>
            </a:r>
            <a:r>
              <a:rPr lang="en-US" i="1"/>
              <a:t> Heart J. </a:t>
            </a:r>
            <a:r>
              <a:rPr lang="en-US"/>
              <a:t>2021; doi:10.1093/</a:t>
            </a:r>
            <a:r>
              <a:rPr lang="en-US" err="1"/>
              <a:t>eurheartj</a:t>
            </a:r>
            <a:r>
              <a:rPr lang="en-US"/>
              <a:t>/ehab395; </a:t>
            </a:r>
            <a:br>
              <a:rPr lang="en-US"/>
            </a:br>
            <a:r>
              <a:rPr lang="en-US"/>
              <a:t>3. </a:t>
            </a:r>
            <a:r>
              <a:rPr lang="en-US" err="1"/>
              <a:t>Lauck</a:t>
            </a:r>
            <a:r>
              <a:rPr lang="en-US"/>
              <a:t> SB </a:t>
            </a:r>
            <a:r>
              <a:rPr lang="en-US" i="1"/>
              <a:t>et al. Circ Cardiovasc Qual Outcomes. </a:t>
            </a:r>
            <a:r>
              <a:rPr lang="en-US"/>
              <a:t>2016; </a:t>
            </a:r>
            <a:r>
              <a:rPr lang="en-US" b="1"/>
              <a:t>9</a:t>
            </a:r>
            <a:r>
              <a:rPr lang="en-US"/>
              <a:t>: 312-21. 4. </a:t>
            </a:r>
            <a:r>
              <a:rPr lang="en-US" err="1"/>
              <a:t>Nascimbene</a:t>
            </a:r>
            <a:r>
              <a:rPr lang="en-US"/>
              <a:t> A </a:t>
            </a:r>
            <a:r>
              <a:rPr lang="en-US" i="1"/>
              <a:t>et al. </a:t>
            </a:r>
            <a:r>
              <a:rPr lang="en-US" i="1" err="1"/>
              <a:t>Tex</a:t>
            </a:r>
            <a:r>
              <a:rPr lang="en-US" i="1"/>
              <a:t> Heart Inst J. </a:t>
            </a:r>
            <a:r>
              <a:rPr lang="en-US"/>
              <a:t>2015; </a:t>
            </a:r>
            <a:r>
              <a:rPr lang="en-US" b="1"/>
              <a:t>42</a:t>
            </a:r>
            <a:r>
              <a:rPr lang="en-US"/>
              <a:t>: 144–7; </a:t>
            </a:r>
            <a:br>
              <a:rPr lang="en-US"/>
            </a:br>
            <a:r>
              <a:rPr lang="en-US"/>
              <a:t>5.</a:t>
            </a:r>
            <a:r>
              <a:rPr lang="en-GB"/>
              <a:t> </a:t>
            </a:r>
            <a:r>
              <a:rPr lang="en-GB" err="1"/>
              <a:t>Akodad</a:t>
            </a:r>
            <a:r>
              <a:rPr lang="en-GB"/>
              <a:t> M, </a:t>
            </a:r>
            <a:r>
              <a:rPr lang="en-GB" err="1"/>
              <a:t>Lefèvre</a:t>
            </a:r>
            <a:r>
              <a:rPr lang="en-GB"/>
              <a:t> T. </a:t>
            </a:r>
            <a:r>
              <a:rPr lang="en-GB" i="1"/>
              <a:t>Front</a:t>
            </a:r>
            <a:r>
              <a:rPr lang="en-GB"/>
              <a:t> </a:t>
            </a:r>
            <a:r>
              <a:rPr lang="en-GB" i="1"/>
              <a:t>Cardiovasc Med. </a:t>
            </a:r>
            <a:r>
              <a:rPr lang="en-GB"/>
              <a:t>2018; </a:t>
            </a:r>
            <a:r>
              <a:rPr lang="en-GB" b="1"/>
              <a:t>5</a:t>
            </a:r>
            <a:r>
              <a:rPr lang="en-GB"/>
              <a:t>: 96; 6. Wood DA </a:t>
            </a:r>
            <a:r>
              <a:rPr lang="en-GB" i="1"/>
              <a:t>et al. JACC Cardiovasc </a:t>
            </a:r>
            <a:r>
              <a:rPr lang="en-GB" i="1" err="1"/>
              <a:t>Interv</a:t>
            </a:r>
            <a:r>
              <a:rPr lang="en-GB" i="1"/>
              <a:t>. </a:t>
            </a:r>
            <a:r>
              <a:rPr lang="en-GB"/>
              <a:t>2019; </a:t>
            </a:r>
            <a:r>
              <a:rPr lang="en-GB" b="1"/>
              <a:t>12</a:t>
            </a:r>
            <a:r>
              <a:rPr lang="en-GB"/>
              <a:t>: 459–69.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8CA80D4-DEC2-8245-9DD0-7A4A4A10CE52}"/>
              </a:ext>
            </a:extLst>
          </p:cNvPr>
          <p:cNvSpPr/>
          <p:nvPr/>
        </p:nvSpPr>
        <p:spPr>
          <a:xfrm>
            <a:off x="559395" y="3996773"/>
            <a:ext cx="1264932" cy="322361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1" kern="1200">
                <a:solidFill>
                  <a:schemeClr val="bg1"/>
                </a:solidFill>
              </a:rPr>
              <a:t>Target LOS (days)</a:t>
            </a:r>
            <a:r>
              <a:rPr lang="en-US" sz="1000" b="1" i="1" baseline="30000">
                <a:solidFill>
                  <a:schemeClr val="bg1"/>
                </a:solidFill>
              </a:rPr>
              <a:t>6</a:t>
            </a:r>
            <a:endParaRPr lang="en-US" sz="1000" b="1" i="1" kern="12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CAA26C-7FA6-2D4E-B0EE-4DEAEA5946DC}"/>
              </a:ext>
            </a:extLst>
          </p:cNvPr>
          <p:cNvSpPr/>
          <p:nvPr/>
        </p:nvSpPr>
        <p:spPr>
          <a:xfrm>
            <a:off x="3057417" y="1019850"/>
            <a:ext cx="22272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200" b="1" err="1">
                <a:ea typeface="Calibri" panose="020F0502020204030204" pitchFamily="34" charset="0"/>
                <a:cs typeface="Calibri"/>
              </a:rPr>
              <a:t>Conventional</a:t>
            </a:r>
            <a:r>
              <a:rPr lang="de-DE" sz="1200" b="1">
                <a:ea typeface="Calibri" panose="020F0502020204030204" pitchFamily="34" charset="0"/>
                <a:cs typeface="Calibri"/>
              </a:rPr>
              <a:t> TAVI</a:t>
            </a:r>
            <a:endParaRPr lang="en-US" sz="12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796DEB-06DC-0847-95B9-6A144F2E1BDB}"/>
              </a:ext>
            </a:extLst>
          </p:cNvPr>
          <p:cNvSpPr/>
          <p:nvPr/>
        </p:nvSpPr>
        <p:spPr>
          <a:xfrm>
            <a:off x="6212069" y="958734"/>
            <a:ext cx="22272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200" b="1">
                <a:ea typeface="Calibri" panose="020F0502020204030204" pitchFamily="34" charset="0"/>
                <a:cs typeface="Calibri"/>
              </a:rPr>
              <a:t>Streamlined TAVI*</a:t>
            </a:r>
            <a:endParaRPr lang="en-US" sz="12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F2FECEB-BFA0-4141-A618-C81EB6D57516}"/>
              </a:ext>
            </a:extLst>
          </p:cNvPr>
          <p:cNvGrpSpPr/>
          <p:nvPr/>
        </p:nvGrpSpPr>
        <p:grpSpPr>
          <a:xfrm>
            <a:off x="3901826" y="3949700"/>
            <a:ext cx="507439" cy="372812"/>
            <a:chOff x="2887987" y="4383341"/>
            <a:chExt cx="377444" cy="402002"/>
          </a:xfrm>
          <a:noFill/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A74DA7C-1699-C749-B085-888BC52A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7987" y="4383341"/>
              <a:ext cx="377444" cy="349336"/>
            </a:xfrm>
            <a:prstGeom prst="rect">
              <a:avLst/>
            </a:prstGeom>
          </p:spPr>
        </p:pic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08B90E-FAC7-B241-8DC9-5EF39317AF4E}"/>
                </a:ext>
              </a:extLst>
            </p:cNvPr>
            <p:cNvSpPr/>
            <p:nvPr/>
          </p:nvSpPr>
          <p:spPr>
            <a:xfrm>
              <a:off x="2887987" y="4462982"/>
              <a:ext cx="375578" cy="322361"/>
            </a:xfrm>
            <a:custGeom>
              <a:avLst/>
              <a:gdLst>
                <a:gd name="connsiteX0" fmla="*/ 0 w 537269"/>
                <a:gd name="connsiteY0" fmla="*/ 0 h 322361"/>
                <a:gd name="connsiteX1" fmla="*/ 537269 w 537269"/>
                <a:gd name="connsiteY1" fmla="*/ 0 h 322361"/>
                <a:gd name="connsiteX2" fmla="*/ 537269 w 537269"/>
                <a:gd name="connsiteY2" fmla="*/ 322361 h 322361"/>
                <a:gd name="connsiteX3" fmla="*/ 0 w 537269"/>
                <a:gd name="connsiteY3" fmla="*/ 322361 h 322361"/>
                <a:gd name="connsiteX4" fmla="*/ 0 w 537269"/>
                <a:gd name="connsiteY4" fmla="*/ 0 h 3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9" h="322361">
                  <a:moveTo>
                    <a:pt x="0" y="0"/>
                  </a:moveTo>
                  <a:lnTo>
                    <a:pt x="537269" y="0"/>
                  </a:lnTo>
                  <a:lnTo>
                    <a:pt x="537269" y="322361"/>
                  </a:lnTo>
                  <a:lnTo>
                    <a:pt x="0" y="3223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1">
                  <a:solidFill>
                    <a:schemeClr val="bg1"/>
                  </a:solidFill>
                </a:rPr>
                <a:t>6 days</a:t>
              </a:r>
              <a:endParaRPr lang="en-US" sz="9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866B12-8D32-8241-B783-5C75BEBF4753}"/>
              </a:ext>
            </a:extLst>
          </p:cNvPr>
          <p:cNvGrpSpPr/>
          <p:nvPr/>
        </p:nvGrpSpPr>
        <p:grpSpPr>
          <a:xfrm>
            <a:off x="7034573" y="3962695"/>
            <a:ext cx="507441" cy="353293"/>
            <a:chOff x="2841809" y="4353332"/>
            <a:chExt cx="377445" cy="380955"/>
          </a:xfrm>
          <a:noFill/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A546143D-6D00-874A-861A-459D77DD2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41809" y="4353332"/>
              <a:ext cx="377444" cy="349336"/>
            </a:xfrm>
            <a:prstGeom prst="rect">
              <a:avLst/>
            </a:prstGeom>
          </p:spPr>
        </p:pic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04C8710-473C-4B49-97F6-EC21987EA9B1}"/>
                </a:ext>
              </a:extLst>
            </p:cNvPr>
            <p:cNvSpPr/>
            <p:nvPr/>
          </p:nvSpPr>
          <p:spPr>
            <a:xfrm>
              <a:off x="2841810" y="4411926"/>
              <a:ext cx="377444" cy="322361"/>
            </a:xfrm>
            <a:custGeom>
              <a:avLst/>
              <a:gdLst>
                <a:gd name="connsiteX0" fmla="*/ 0 w 537269"/>
                <a:gd name="connsiteY0" fmla="*/ 0 h 322361"/>
                <a:gd name="connsiteX1" fmla="*/ 537269 w 537269"/>
                <a:gd name="connsiteY1" fmla="*/ 0 h 322361"/>
                <a:gd name="connsiteX2" fmla="*/ 537269 w 537269"/>
                <a:gd name="connsiteY2" fmla="*/ 322361 h 322361"/>
                <a:gd name="connsiteX3" fmla="*/ 0 w 537269"/>
                <a:gd name="connsiteY3" fmla="*/ 322361 h 322361"/>
                <a:gd name="connsiteX4" fmla="*/ 0 w 537269"/>
                <a:gd name="connsiteY4" fmla="*/ 0 h 3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69" h="322361">
                  <a:moveTo>
                    <a:pt x="0" y="0"/>
                  </a:moveTo>
                  <a:lnTo>
                    <a:pt x="537269" y="0"/>
                  </a:lnTo>
                  <a:lnTo>
                    <a:pt x="537269" y="322361"/>
                  </a:lnTo>
                  <a:lnTo>
                    <a:pt x="0" y="3223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1">
                  <a:solidFill>
                    <a:schemeClr val="bg1"/>
                  </a:solidFill>
                </a:rPr>
                <a:t>1 day</a:t>
              </a:r>
              <a:endParaRPr lang="en-US" sz="900" b="1" kern="1200">
                <a:solidFill>
                  <a:schemeClr val="bg1"/>
                </a:solidFill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23F2C0B9-37F8-F747-876C-3FC0B9F9445B}"/>
              </a:ext>
            </a:extLst>
          </p:cNvPr>
          <p:cNvSpPr/>
          <p:nvPr/>
        </p:nvSpPr>
        <p:spPr>
          <a:xfrm>
            <a:off x="4171030" y="1105190"/>
            <a:ext cx="1600486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900" kern="12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E5A2BBA-29B6-AF4D-893C-B21C8A4B9CB2}"/>
              </a:ext>
            </a:extLst>
          </p:cNvPr>
          <p:cNvSpPr/>
          <p:nvPr/>
        </p:nvSpPr>
        <p:spPr>
          <a:xfrm>
            <a:off x="568107" y="2376569"/>
            <a:ext cx="1141383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i="1">
                <a:solidFill>
                  <a:schemeClr val="tx1"/>
                </a:solidFill>
              </a:rPr>
              <a:t>Venous access</a:t>
            </a:r>
            <a:r>
              <a:rPr lang="en-US" sz="1050" i="1" baseline="30000">
                <a:solidFill>
                  <a:schemeClr val="tx1"/>
                </a:solidFill>
              </a:rPr>
              <a:t>3</a:t>
            </a:r>
            <a:endParaRPr lang="en-US" sz="1050" i="1">
              <a:solidFill>
                <a:schemeClr val="tx1"/>
              </a:solidFill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30716611-11BB-B849-891D-7F644543A784}"/>
              </a:ext>
            </a:extLst>
          </p:cNvPr>
          <p:cNvSpPr/>
          <p:nvPr/>
        </p:nvSpPr>
        <p:spPr>
          <a:xfrm>
            <a:off x="568107" y="1184403"/>
            <a:ext cx="1114542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i="1">
                <a:solidFill>
                  <a:schemeClr val="tx1"/>
                </a:solidFill>
              </a:rPr>
              <a:t>Patient population</a:t>
            </a: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53577FC6-C59B-E041-AAE2-D2AB25116520}"/>
              </a:ext>
            </a:extLst>
          </p:cNvPr>
          <p:cNvSpPr/>
          <p:nvPr/>
        </p:nvSpPr>
        <p:spPr>
          <a:xfrm>
            <a:off x="568107" y="1602472"/>
            <a:ext cx="1015428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50" i="1" kern="1200">
                <a:solidFill>
                  <a:schemeClr val="tx1"/>
                </a:solidFill>
              </a:rPr>
              <a:t>Anaesthesia</a:t>
            </a:r>
            <a:r>
              <a:rPr lang="en-US" sz="1050" i="1" kern="1200" baseline="30000">
                <a:solidFill>
                  <a:schemeClr val="tx1"/>
                </a:solidFill>
              </a:rPr>
              <a:t>3</a:t>
            </a:r>
            <a:endParaRPr lang="en-US" sz="1050" i="1" kern="1200">
              <a:solidFill>
                <a:schemeClr val="tx1"/>
              </a:solidFill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DF728D2F-967D-2A47-9E61-316B0FFE831F}"/>
              </a:ext>
            </a:extLst>
          </p:cNvPr>
          <p:cNvSpPr/>
          <p:nvPr/>
        </p:nvSpPr>
        <p:spPr>
          <a:xfrm>
            <a:off x="549272" y="2001698"/>
            <a:ext cx="1254739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50" i="1" kern="1200">
                <a:solidFill>
                  <a:schemeClr val="tx1"/>
                </a:solidFill>
              </a:rPr>
              <a:t>Echocardiography</a:t>
            </a:r>
            <a:r>
              <a:rPr lang="en-US" sz="1050" i="1" kern="1200" baseline="30000">
                <a:solidFill>
                  <a:schemeClr val="tx1"/>
                </a:solidFill>
              </a:rPr>
              <a:t>3</a:t>
            </a:r>
            <a:endParaRPr lang="en-US" sz="1050" i="1" kern="1200">
              <a:solidFill>
                <a:schemeClr val="tx1"/>
              </a:solidFill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700A766E-CE8C-FD46-B31F-A96E6511B29B}"/>
              </a:ext>
            </a:extLst>
          </p:cNvPr>
          <p:cNvSpPr/>
          <p:nvPr/>
        </p:nvSpPr>
        <p:spPr>
          <a:xfrm>
            <a:off x="6188438" y="1201081"/>
            <a:ext cx="2235371" cy="324938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Age ≥75 years or high risk or unsuitable for surgery</a:t>
            </a:r>
            <a:r>
              <a:rPr lang="en-US" sz="1000" baseline="30000"/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6C5EE19A-0969-7F45-ABAF-766978616E20}"/>
              </a:ext>
            </a:extLst>
          </p:cNvPr>
          <p:cNvSpPr/>
          <p:nvPr/>
        </p:nvSpPr>
        <p:spPr>
          <a:xfrm>
            <a:off x="3307470" y="2005116"/>
            <a:ext cx="1696154" cy="2005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>
                <a:solidFill>
                  <a:schemeClr val="bg1"/>
                </a:solidFill>
              </a:rPr>
              <a:t>Transoesophageal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15BBCD73-060F-3F41-821C-014B60DF036B}"/>
              </a:ext>
            </a:extLst>
          </p:cNvPr>
          <p:cNvSpPr/>
          <p:nvPr/>
        </p:nvSpPr>
        <p:spPr>
          <a:xfrm>
            <a:off x="3307470" y="1259690"/>
            <a:ext cx="1696155" cy="201798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Inoperable or high risk</a:t>
            </a:r>
            <a:r>
              <a:rPr lang="en-US" sz="1000" baseline="30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7906EB-241D-D249-9D6A-7B049A1AC4EC}"/>
              </a:ext>
            </a:extLst>
          </p:cNvPr>
          <p:cNvSpPr/>
          <p:nvPr/>
        </p:nvSpPr>
        <p:spPr>
          <a:xfrm>
            <a:off x="3307470" y="2413679"/>
            <a:ext cx="1696154" cy="21533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498B99C-C9E1-C545-BC77-B3BA7FBED6FA}"/>
              </a:ext>
            </a:extLst>
          </p:cNvPr>
          <p:cNvSpPr/>
          <p:nvPr/>
        </p:nvSpPr>
        <p:spPr>
          <a:xfrm>
            <a:off x="6199004" y="1633303"/>
            <a:ext cx="2224805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Local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A30CA5C-BE45-DB4B-B117-0D376B1E71EA}"/>
              </a:ext>
            </a:extLst>
          </p:cNvPr>
          <p:cNvSpPr/>
          <p:nvPr/>
        </p:nvSpPr>
        <p:spPr>
          <a:xfrm>
            <a:off x="6199002" y="2007558"/>
            <a:ext cx="2224807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Transthoracic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43C819ED-9727-7348-B0D6-22E9C35CB44B}"/>
              </a:ext>
            </a:extLst>
          </p:cNvPr>
          <p:cNvSpPr/>
          <p:nvPr/>
        </p:nvSpPr>
        <p:spPr>
          <a:xfrm>
            <a:off x="3307470" y="1638063"/>
            <a:ext cx="1696154" cy="20228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General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92BDDCC-BEDC-794D-8BCA-FFBBE880B1A6}"/>
              </a:ext>
            </a:extLst>
          </p:cNvPr>
          <p:cNvSpPr/>
          <p:nvPr/>
        </p:nvSpPr>
        <p:spPr>
          <a:xfrm>
            <a:off x="6199002" y="2396156"/>
            <a:ext cx="2224807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Central or peripheral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18CCC0C-63CC-3840-AC1A-8990FD553EAD}"/>
              </a:ext>
            </a:extLst>
          </p:cNvPr>
          <p:cNvSpPr/>
          <p:nvPr/>
        </p:nvSpPr>
        <p:spPr>
          <a:xfrm>
            <a:off x="576113" y="2775644"/>
            <a:ext cx="1133377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i="1">
                <a:solidFill>
                  <a:schemeClr val="tx1"/>
                </a:solidFill>
              </a:rPr>
              <a:t>Sheath diameter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FD3E14-617E-A24C-B07D-7A74721B9B94}"/>
              </a:ext>
            </a:extLst>
          </p:cNvPr>
          <p:cNvSpPr/>
          <p:nvPr/>
        </p:nvSpPr>
        <p:spPr>
          <a:xfrm>
            <a:off x="3307470" y="2812755"/>
            <a:ext cx="1696154" cy="2005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22 F</a:t>
            </a:r>
            <a:r>
              <a:rPr lang="en-US" sz="1000" baseline="30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33AE270-549E-ED41-875A-DB07C37B4D26}"/>
              </a:ext>
            </a:extLst>
          </p:cNvPr>
          <p:cNvSpPr/>
          <p:nvPr/>
        </p:nvSpPr>
        <p:spPr>
          <a:xfrm>
            <a:off x="6199002" y="2795231"/>
            <a:ext cx="2224807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14–16 F</a:t>
            </a:r>
            <a:r>
              <a:rPr lang="en-US" sz="1000" baseline="30000"/>
              <a:t>5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2C17FED-52CD-C54E-B302-FCFC114D47C5}"/>
              </a:ext>
            </a:extLst>
          </p:cNvPr>
          <p:cNvSpPr/>
          <p:nvPr/>
        </p:nvSpPr>
        <p:spPr>
          <a:xfrm>
            <a:off x="576113" y="3178776"/>
            <a:ext cx="1133377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i="1">
                <a:solidFill>
                  <a:schemeClr val="tx1"/>
                </a:solidFill>
              </a:rPr>
              <a:t>Urinary catheter</a:t>
            </a:r>
            <a:r>
              <a:rPr lang="en-US" sz="1050" i="1" baseline="30000">
                <a:solidFill>
                  <a:schemeClr val="tx1"/>
                </a:solidFill>
              </a:rPr>
              <a:t>3</a:t>
            </a:r>
            <a:endParaRPr lang="en-US" sz="1050" i="1">
              <a:solidFill>
                <a:schemeClr val="tx1"/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07FD914-A82C-8941-8CB7-47ED224138EE}"/>
              </a:ext>
            </a:extLst>
          </p:cNvPr>
          <p:cNvSpPr/>
          <p:nvPr/>
        </p:nvSpPr>
        <p:spPr>
          <a:xfrm>
            <a:off x="3307470" y="3215887"/>
            <a:ext cx="1696154" cy="2005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Standard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8042003-4559-274A-97E2-CFEA83DE0D9C}"/>
              </a:ext>
            </a:extLst>
          </p:cNvPr>
          <p:cNvSpPr/>
          <p:nvPr/>
        </p:nvSpPr>
        <p:spPr>
          <a:xfrm>
            <a:off x="6199002" y="3198363"/>
            <a:ext cx="2224807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Avoidance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AD1D66E9-905A-4644-A3EC-1D1E1B7F9F8F}"/>
              </a:ext>
            </a:extLst>
          </p:cNvPr>
          <p:cNvSpPr/>
          <p:nvPr/>
        </p:nvSpPr>
        <p:spPr>
          <a:xfrm>
            <a:off x="576113" y="3614532"/>
            <a:ext cx="1133377" cy="283874"/>
          </a:xfrm>
          <a:custGeom>
            <a:avLst/>
            <a:gdLst>
              <a:gd name="connsiteX0" fmla="*/ 0 w 537269"/>
              <a:gd name="connsiteY0" fmla="*/ 0 h 322361"/>
              <a:gd name="connsiteX1" fmla="*/ 537269 w 537269"/>
              <a:gd name="connsiteY1" fmla="*/ 0 h 322361"/>
              <a:gd name="connsiteX2" fmla="*/ 537269 w 537269"/>
              <a:gd name="connsiteY2" fmla="*/ 322361 h 322361"/>
              <a:gd name="connsiteX3" fmla="*/ 0 w 537269"/>
              <a:gd name="connsiteY3" fmla="*/ 322361 h 322361"/>
              <a:gd name="connsiteX4" fmla="*/ 0 w 537269"/>
              <a:gd name="connsiteY4" fmla="*/ 0 h 3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69" h="322361">
                <a:moveTo>
                  <a:pt x="0" y="0"/>
                </a:moveTo>
                <a:lnTo>
                  <a:pt x="537269" y="0"/>
                </a:lnTo>
                <a:lnTo>
                  <a:pt x="537269" y="322361"/>
                </a:lnTo>
                <a:lnTo>
                  <a:pt x="0" y="322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thaiDist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i="1">
                <a:solidFill>
                  <a:schemeClr val="tx1"/>
                </a:solidFill>
              </a:rPr>
              <a:t>Critical care LOS</a:t>
            </a:r>
            <a:r>
              <a:rPr lang="en-US" sz="1050" i="1" baseline="30000">
                <a:solidFill>
                  <a:schemeClr val="tx1"/>
                </a:solidFill>
              </a:rPr>
              <a:t>3</a:t>
            </a:r>
            <a:endParaRPr lang="en-US" sz="1050" i="1">
              <a:solidFill>
                <a:schemeClr val="tx1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811E874-432C-7D4D-B626-E2DE08175B5E}"/>
              </a:ext>
            </a:extLst>
          </p:cNvPr>
          <p:cNvSpPr/>
          <p:nvPr/>
        </p:nvSpPr>
        <p:spPr>
          <a:xfrm>
            <a:off x="3307469" y="3651643"/>
            <a:ext cx="1696154" cy="2005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24–48 hours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0C63965-D90A-BF47-9A2F-8DF514E2C1B1}"/>
              </a:ext>
            </a:extLst>
          </p:cNvPr>
          <p:cNvSpPr/>
          <p:nvPr/>
        </p:nvSpPr>
        <p:spPr>
          <a:xfrm>
            <a:off x="6199002" y="3634119"/>
            <a:ext cx="2224807" cy="201797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&lt;24 hours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7576C31-F31F-7A42-8D4D-8D7FD1499C4F}"/>
              </a:ext>
            </a:extLst>
          </p:cNvPr>
          <p:cNvCxnSpPr>
            <a:cxnSpLocks/>
          </p:cNvCxnSpPr>
          <p:nvPr/>
        </p:nvCxnSpPr>
        <p:spPr>
          <a:xfrm>
            <a:off x="2109431" y="4120027"/>
            <a:ext cx="892617" cy="0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4E998C-9DD1-5044-A1EB-81CA8DF7409F}"/>
              </a:ext>
            </a:extLst>
          </p:cNvPr>
          <p:cNvCxnSpPr>
            <a:cxnSpLocks/>
          </p:cNvCxnSpPr>
          <p:nvPr/>
        </p:nvCxnSpPr>
        <p:spPr>
          <a:xfrm>
            <a:off x="5189475" y="4144771"/>
            <a:ext cx="892617" cy="0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16D752A-75AB-0B4C-B90D-D1CE1C404125}"/>
              </a:ext>
            </a:extLst>
          </p:cNvPr>
          <p:cNvCxnSpPr>
            <a:cxnSpLocks/>
          </p:cNvCxnSpPr>
          <p:nvPr/>
        </p:nvCxnSpPr>
        <p:spPr>
          <a:xfrm>
            <a:off x="2109431" y="3761848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79F708-E041-AB43-87D0-9B83560CD3E8}"/>
              </a:ext>
            </a:extLst>
          </p:cNvPr>
          <p:cNvCxnSpPr>
            <a:cxnSpLocks/>
          </p:cNvCxnSpPr>
          <p:nvPr/>
        </p:nvCxnSpPr>
        <p:spPr>
          <a:xfrm>
            <a:off x="5189475" y="3755939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53658F0-4AAD-524E-87D4-A297F82BB300}"/>
              </a:ext>
            </a:extLst>
          </p:cNvPr>
          <p:cNvCxnSpPr>
            <a:cxnSpLocks/>
          </p:cNvCxnSpPr>
          <p:nvPr/>
        </p:nvCxnSpPr>
        <p:spPr>
          <a:xfrm>
            <a:off x="2109431" y="3314500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F30C66-B550-4C48-9635-C75DE72C78E3}"/>
              </a:ext>
            </a:extLst>
          </p:cNvPr>
          <p:cNvCxnSpPr>
            <a:cxnSpLocks/>
          </p:cNvCxnSpPr>
          <p:nvPr/>
        </p:nvCxnSpPr>
        <p:spPr>
          <a:xfrm>
            <a:off x="5189475" y="3308590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2D21DEC-3976-7940-9A93-C623B4C7CC0D}"/>
              </a:ext>
            </a:extLst>
          </p:cNvPr>
          <p:cNvCxnSpPr>
            <a:cxnSpLocks/>
          </p:cNvCxnSpPr>
          <p:nvPr/>
        </p:nvCxnSpPr>
        <p:spPr>
          <a:xfrm>
            <a:off x="2109431" y="2920019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52A5422-F627-5743-AC8C-46A1E4CFF580}"/>
              </a:ext>
            </a:extLst>
          </p:cNvPr>
          <p:cNvCxnSpPr>
            <a:cxnSpLocks/>
          </p:cNvCxnSpPr>
          <p:nvPr/>
        </p:nvCxnSpPr>
        <p:spPr>
          <a:xfrm>
            <a:off x="5189475" y="2914110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519825-22DB-6D4B-96FE-386EA6E75FE2}"/>
              </a:ext>
            </a:extLst>
          </p:cNvPr>
          <p:cNvCxnSpPr>
            <a:cxnSpLocks/>
          </p:cNvCxnSpPr>
          <p:nvPr/>
        </p:nvCxnSpPr>
        <p:spPr>
          <a:xfrm>
            <a:off x="2109431" y="2525539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20B0BF0-BBA0-6641-B055-715D9F74875E}"/>
              </a:ext>
            </a:extLst>
          </p:cNvPr>
          <p:cNvCxnSpPr>
            <a:cxnSpLocks/>
          </p:cNvCxnSpPr>
          <p:nvPr/>
        </p:nvCxnSpPr>
        <p:spPr>
          <a:xfrm>
            <a:off x="5189475" y="2519630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3B08107-6408-7A47-A54D-4D377778B7DD}"/>
              </a:ext>
            </a:extLst>
          </p:cNvPr>
          <p:cNvCxnSpPr>
            <a:cxnSpLocks/>
          </p:cNvCxnSpPr>
          <p:nvPr/>
        </p:nvCxnSpPr>
        <p:spPr>
          <a:xfrm>
            <a:off x="2109431" y="2118858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138045-9B86-E44C-B4DC-593850BD865B}"/>
              </a:ext>
            </a:extLst>
          </p:cNvPr>
          <p:cNvCxnSpPr>
            <a:cxnSpLocks/>
          </p:cNvCxnSpPr>
          <p:nvPr/>
        </p:nvCxnSpPr>
        <p:spPr>
          <a:xfrm>
            <a:off x="5189475" y="2112949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C572C4D-1E01-C746-9894-321D2D45AF06}"/>
              </a:ext>
            </a:extLst>
          </p:cNvPr>
          <p:cNvCxnSpPr>
            <a:cxnSpLocks/>
          </p:cNvCxnSpPr>
          <p:nvPr/>
        </p:nvCxnSpPr>
        <p:spPr>
          <a:xfrm>
            <a:off x="2109431" y="1752845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5D6F89D-2204-D445-A726-707FABB36109}"/>
              </a:ext>
            </a:extLst>
          </p:cNvPr>
          <p:cNvCxnSpPr>
            <a:cxnSpLocks/>
          </p:cNvCxnSpPr>
          <p:nvPr/>
        </p:nvCxnSpPr>
        <p:spPr>
          <a:xfrm>
            <a:off x="5189475" y="1746936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85F19CB-908B-F448-AD3A-837BD6E8CA55}"/>
              </a:ext>
            </a:extLst>
          </p:cNvPr>
          <p:cNvCxnSpPr>
            <a:cxnSpLocks/>
          </p:cNvCxnSpPr>
          <p:nvPr/>
        </p:nvCxnSpPr>
        <p:spPr>
          <a:xfrm>
            <a:off x="2109431" y="1358365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947E1D8-AF4E-0C4D-A782-5EC6B6D06492}"/>
              </a:ext>
            </a:extLst>
          </p:cNvPr>
          <p:cNvCxnSpPr>
            <a:cxnSpLocks/>
          </p:cNvCxnSpPr>
          <p:nvPr/>
        </p:nvCxnSpPr>
        <p:spPr>
          <a:xfrm>
            <a:off x="5189475" y="1352456"/>
            <a:ext cx="892617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53470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A9F5-0FFC-ED46-5597-8821CF91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600556"/>
            <a:ext cx="7680558" cy="1096923"/>
          </a:xfrm>
        </p:spPr>
        <p:txBody>
          <a:bodyPr>
            <a:noAutofit/>
          </a:bodyPr>
          <a:lstStyle/>
          <a:p>
            <a:r>
              <a:rPr lang="en-US"/>
              <a:t>Published evidence and real-life experience 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6E7FD-8858-B958-B5CA-DA7D45DD5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7E01F-EE45-AE9B-3EF5-4C14282E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B5D3FAD7-7C06-1AA9-A618-28E66BA58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692" y="3348037"/>
            <a:ext cx="1528240" cy="513105"/>
          </a:xfrm>
          <a:prstGeom prst="rect">
            <a:avLst/>
          </a:prstGeom>
        </p:spPr>
      </p:pic>
      <p:pic>
        <p:nvPicPr>
          <p:cNvPr id="9" name="Picture 8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2B00F1D-60FD-7FB9-38EF-4F45F3E77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9" t="25460" r="13084" b="29177"/>
          <a:stretch/>
        </p:blipFill>
        <p:spPr>
          <a:xfrm>
            <a:off x="2063526" y="3439822"/>
            <a:ext cx="1650465" cy="32147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35E65E-533C-211C-B665-9C1ADD1783E8}"/>
              </a:ext>
            </a:extLst>
          </p:cNvPr>
          <p:cNvCxnSpPr>
            <a:cxnSpLocks/>
          </p:cNvCxnSpPr>
          <p:nvPr/>
        </p:nvCxnSpPr>
        <p:spPr>
          <a:xfrm>
            <a:off x="3957372" y="3348041"/>
            <a:ext cx="0" cy="510613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65D7274E-6398-FB08-A694-38F36BE6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837"/>
          <a:stretch/>
        </p:blipFill>
        <p:spPr>
          <a:xfrm>
            <a:off x="548639" y="3348037"/>
            <a:ext cx="1173547" cy="5524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FD77FF-5DF9-3F5E-4082-BB38DBA5D903}"/>
              </a:ext>
            </a:extLst>
          </p:cNvPr>
          <p:cNvCxnSpPr>
            <a:cxnSpLocks/>
          </p:cNvCxnSpPr>
          <p:nvPr/>
        </p:nvCxnSpPr>
        <p:spPr>
          <a:xfrm>
            <a:off x="1837912" y="3348041"/>
            <a:ext cx="0" cy="510613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0785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022037-EB8C-E543-9707-55E0F425F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8" y="1027020"/>
            <a:ext cx="8375020" cy="315455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6A1894-2AEE-4F14-885C-C255320EC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49877"/>
            <a:ext cx="6742067" cy="369041"/>
          </a:xfrm>
        </p:spPr>
        <p:txBody>
          <a:bodyPr>
            <a:noAutofit/>
          </a:bodyPr>
          <a:lstStyle/>
          <a:p>
            <a:r>
              <a:rPr lang="en-GB"/>
              <a:t>TAVI: transcatheter aortic valve implantation.</a:t>
            </a:r>
          </a:p>
          <a:p>
            <a:r>
              <a:rPr lang="en-GB"/>
              <a:t>1. Wood DA </a:t>
            </a:r>
            <a:r>
              <a:rPr lang="en-GB" i="1"/>
              <a:t>et al. JACC Cardiovasc </a:t>
            </a:r>
            <a:r>
              <a:rPr lang="en-GB" i="1" err="1"/>
              <a:t>Interv</a:t>
            </a:r>
            <a:r>
              <a:rPr lang="en-GB" i="1"/>
              <a:t>. </a:t>
            </a:r>
            <a:r>
              <a:rPr lang="en-GB"/>
              <a:t>2019; </a:t>
            </a:r>
            <a:r>
              <a:rPr lang="en-GB" b="1"/>
              <a:t>12</a:t>
            </a:r>
            <a:r>
              <a:rPr lang="en-GB"/>
              <a:t>: 459–69; </a:t>
            </a:r>
            <a:br>
              <a:rPr lang="en-GB"/>
            </a:br>
            <a:r>
              <a:rPr lang="en-GB"/>
              <a:t>2. </a:t>
            </a:r>
            <a:r>
              <a:rPr lang="en-GB" err="1"/>
              <a:t>Lauck</a:t>
            </a:r>
            <a:r>
              <a:rPr lang="en-GB"/>
              <a:t> SB </a:t>
            </a:r>
            <a:r>
              <a:rPr lang="en-GB" i="1"/>
              <a:t>et al. Cardiovasc </a:t>
            </a:r>
            <a:r>
              <a:rPr lang="en-GB" i="1" err="1"/>
              <a:t>Revasc</a:t>
            </a:r>
            <a:r>
              <a:rPr lang="en-GB" i="1"/>
              <a:t> Med. </a:t>
            </a:r>
            <a:r>
              <a:rPr lang="en-GB"/>
              <a:t>2020; </a:t>
            </a:r>
            <a:r>
              <a:rPr lang="en-GB" b="1"/>
              <a:t>21</a:t>
            </a:r>
            <a:r>
              <a:rPr lang="en-GB"/>
              <a:t>: 1573–8; </a:t>
            </a:r>
            <a:br>
              <a:rPr lang="en-GB"/>
            </a:br>
            <a:r>
              <a:rPr lang="en-GB"/>
              <a:t>3. </a:t>
            </a:r>
            <a:r>
              <a:rPr lang="en-GB" err="1"/>
              <a:t>Butala</a:t>
            </a:r>
            <a:r>
              <a:rPr lang="en-GB"/>
              <a:t> N. Economics of Minimalist TAVR: Results From the 3M-TAVR Economic Study, presented at TVT 2021. </a:t>
            </a:r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35C7ADC-3490-44F4-A53F-31DC063C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The impact of the Edwards Benchmark Program is proven by clinical evidence from the 3M TAVR and FAST TAVI trials</a:t>
            </a:r>
            <a:br>
              <a:rPr lang="en-GB"/>
            </a:b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A3213-FBE1-491F-89B1-628A9C1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E1CD8DC-0DE6-B047-978B-DC1870A66422}"/>
              </a:ext>
            </a:extLst>
          </p:cNvPr>
          <p:cNvSpPr txBox="1">
            <a:spLocks/>
          </p:cNvSpPr>
          <p:nvPr/>
        </p:nvSpPr>
        <p:spPr bwMode="gray">
          <a:xfrm>
            <a:off x="3624957" y="3523155"/>
            <a:ext cx="1894085" cy="751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lvl="1" indent="0" algn="ctr">
              <a:spcBef>
                <a:spcPts val="3000"/>
              </a:spcBef>
              <a:buNone/>
            </a:pPr>
            <a:r>
              <a:rPr lang="en-GB" sz="1200"/>
              <a:t>Improves </a:t>
            </a:r>
            <a:r>
              <a:rPr lang="en-GB" sz="1200" b="1"/>
              <a:t>quality of life </a:t>
            </a:r>
            <a:r>
              <a:rPr lang="en-GB" sz="1200"/>
              <a:t>across physical and mental health</a:t>
            </a:r>
            <a:r>
              <a:rPr lang="en-GB" sz="1200" baseline="30000"/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F9100E-9A09-9A40-A8A0-1CF34CA6FB5A}"/>
              </a:ext>
            </a:extLst>
          </p:cNvPr>
          <p:cNvSpPr txBox="1">
            <a:spLocks/>
          </p:cNvSpPr>
          <p:nvPr/>
        </p:nvSpPr>
        <p:spPr bwMode="gray">
          <a:xfrm>
            <a:off x="5661260" y="3523155"/>
            <a:ext cx="2296184" cy="580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3000"/>
              </a:spcBef>
              <a:buNone/>
            </a:pPr>
            <a:r>
              <a:rPr lang="en-GB" sz="1100"/>
              <a:t>Conserves healthcare resources</a:t>
            </a:r>
            <a:r>
              <a:rPr lang="en-GB" sz="1100" baseline="30000"/>
              <a:t>3</a:t>
            </a:r>
            <a:r>
              <a:rPr lang="en-GB" sz="1100"/>
              <a:t> and </a:t>
            </a:r>
            <a:r>
              <a:rPr lang="en-GB" sz="1100" b="1"/>
              <a:t>identifies pathway efficiencies </a:t>
            </a:r>
            <a:r>
              <a:rPr lang="en-GB" sz="1100"/>
              <a:t>to enable multidisciplinary Heart Teams </a:t>
            </a:r>
            <a:r>
              <a:rPr lang="en-GB" sz="1100" b="1"/>
              <a:t>to treat more patients</a:t>
            </a:r>
            <a:endParaRPr lang="en-GB" sz="1200" b="1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CB608B6-B45C-8247-B7DB-ECCFDD250B10}"/>
              </a:ext>
            </a:extLst>
          </p:cNvPr>
          <p:cNvSpPr/>
          <p:nvPr/>
        </p:nvSpPr>
        <p:spPr>
          <a:xfrm>
            <a:off x="2096926" y="2790327"/>
            <a:ext cx="246888" cy="608480"/>
          </a:xfrm>
          <a:prstGeom prst="downArrow">
            <a:avLst/>
          </a:prstGeom>
          <a:solidFill>
            <a:srgbClr val="9C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BAA7DB0-7DA8-3345-B2D1-76A2DE8C56C7}"/>
              </a:ext>
            </a:extLst>
          </p:cNvPr>
          <p:cNvSpPr/>
          <p:nvPr/>
        </p:nvSpPr>
        <p:spPr>
          <a:xfrm>
            <a:off x="4376494" y="2974481"/>
            <a:ext cx="246888" cy="44018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B67D70B-2EFA-5541-B903-E4219EA1CC73}"/>
              </a:ext>
            </a:extLst>
          </p:cNvPr>
          <p:cNvSpPr/>
          <p:nvPr/>
        </p:nvSpPr>
        <p:spPr>
          <a:xfrm>
            <a:off x="6676744" y="2790326"/>
            <a:ext cx="246888" cy="624339"/>
          </a:xfrm>
          <a:prstGeom prst="downArrow">
            <a:avLst/>
          </a:prstGeom>
          <a:solidFill>
            <a:srgbClr val="E5D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902D81-10DD-4E8D-9391-F23FAF111229}"/>
              </a:ext>
            </a:extLst>
          </p:cNvPr>
          <p:cNvSpPr txBox="1">
            <a:spLocks/>
          </p:cNvSpPr>
          <p:nvPr/>
        </p:nvSpPr>
        <p:spPr bwMode="gray">
          <a:xfrm>
            <a:off x="716396" y="3523155"/>
            <a:ext cx="2942044" cy="751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7" lvl="1" indent="0" algn="ctr">
              <a:buNone/>
            </a:pPr>
            <a:r>
              <a:rPr lang="en-GB" sz="1200"/>
              <a:t>Standardises the TAVI care pathway to improve </a:t>
            </a:r>
            <a:r>
              <a:rPr lang="en-GB" sz="1200" b="1"/>
              <a:t>safety and efficacy</a:t>
            </a:r>
            <a:r>
              <a:rPr lang="en-GB" sz="1200"/>
              <a:t> outcomes</a:t>
            </a:r>
            <a:r>
              <a:rPr lang="en-GB" sz="1200" baseline="30000"/>
              <a:t>1</a:t>
            </a:r>
            <a:r>
              <a:rPr lang="en-GB" sz="1200"/>
              <a:t> </a:t>
            </a:r>
          </a:p>
          <a:p>
            <a:pPr marL="173037" lvl="1" indent="0" algn="ctr">
              <a:buNone/>
            </a:pPr>
            <a:r>
              <a:rPr lang="en-GB" sz="1200"/>
              <a:t>Helps patients recover </a:t>
            </a:r>
            <a:br>
              <a:rPr lang="en-GB" sz="1200"/>
            </a:br>
            <a:r>
              <a:rPr lang="en-GB" sz="1200"/>
              <a:t>faster through </a:t>
            </a:r>
            <a:r>
              <a:rPr lang="en-GB" sz="1200" b="1"/>
              <a:t>earlier discharge home</a:t>
            </a:r>
            <a:r>
              <a:rPr lang="en-GB" sz="1200" baseline="300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573653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7B4B3CD-EA22-2CC1-4D01-46D146878E29}"/>
              </a:ext>
            </a:extLst>
          </p:cNvPr>
          <p:cNvSpPr/>
          <p:nvPr/>
        </p:nvSpPr>
        <p:spPr>
          <a:xfrm>
            <a:off x="576262" y="1502343"/>
            <a:ext cx="2487600" cy="2728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B6A56E-8FEA-C28A-451F-6AE981D67AA3}"/>
              </a:ext>
            </a:extLst>
          </p:cNvPr>
          <p:cNvSpPr/>
          <p:nvPr/>
        </p:nvSpPr>
        <p:spPr>
          <a:xfrm>
            <a:off x="3332715" y="1502343"/>
            <a:ext cx="2487600" cy="27289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>
            <a:extLst>
              <a:ext uri="{FF2B5EF4-FFF2-40B4-BE49-F238E27FC236}">
                <a16:creationId xmlns:a16="http://schemas.microsoft.com/office/drawing/2014/main" id="{D09D8519-51F5-21AF-4465-B67FE47646E3}"/>
              </a:ext>
            </a:extLst>
          </p:cNvPr>
          <p:cNvSpPr/>
          <p:nvPr/>
        </p:nvSpPr>
        <p:spPr>
          <a:xfrm>
            <a:off x="3534840" y="2016410"/>
            <a:ext cx="2002360" cy="1768602"/>
          </a:xfrm>
          <a:prstGeom prst="upArrow">
            <a:avLst>
              <a:gd name="adj1" fmla="val 50000"/>
              <a:gd name="adj2" fmla="val 22523"/>
            </a:avLst>
          </a:prstGeom>
          <a:gradFill>
            <a:gsLst>
              <a:gs pos="0">
                <a:schemeClr val="bg1">
                  <a:alpha val="38069"/>
                </a:schemeClr>
              </a:gs>
              <a:gs pos="65000">
                <a:schemeClr val="bg2">
                  <a:lumMod val="60000"/>
                  <a:lumOff val="40000"/>
                  <a:alpha val="23132"/>
                </a:schemeClr>
              </a:gs>
              <a:gs pos="23000">
                <a:schemeClr val="bg2">
                  <a:lumMod val="40000"/>
                  <a:lumOff val="60000"/>
                  <a:alpha val="19832"/>
                </a:schemeClr>
              </a:gs>
              <a:gs pos="100000">
                <a:schemeClr val="bg2">
                  <a:lumMod val="75000"/>
                  <a:alpha val="34351"/>
                </a:schemeClr>
              </a:gs>
            </a:gsLst>
            <a:lin ang="5400000" scaled="1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A03F-3EC3-CDAC-DB1E-C8C88D1D4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4604226"/>
            <a:ext cx="5981947" cy="314692"/>
          </a:xfrm>
        </p:spPr>
        <p:txBody>
          <a:bodyPr>
            <a:noAutofit/>
          </a:bodyPr>
          <a:lstStyle/>
          <a:p>
            <a:r>
              <a:rPr lang="en-GB"/>
              <a:t>1. </a:t>
            </a:r>
            <a:r>
              <a:rPr lang="en-US" err="1"/>
              <a:t>Barbanti</a:t>
            </a:r>
            <a:r>
              <a:rPr lang="en-US"/>
              <a:t> M </a:t>
            </a:r>
            <a:r>
              <a:rPr lang="en-US" i="1"/>
              <a:t>et al. </a:t>
            </a:r>
            <a:r>
              <a:rPr lang="en-US" i="1" err="1"/>
              <a:t>EuroIntervention</a:t>
            </a:r>
            <a:r>
              <a:rPr lang="en-US"/>
              <a:t>. 2019; </a:t>
            </a:r>
            <a:r>
              <a:rPr lang="en-US" b="1"/>
              <a:t>15</a:t>
            </a:r>
            <a:r>
              <a:rPr lang="en-US"/>
              <a:t>: 147</a:t>
            </a:r>
            <a:r>
              <a:rPr lang="en-US">
                <a:cs typeface="Arial" panose="020B0604020202020204" pitchFamily="34" charset="0"/>
              </a:rPr>
              <a:t>–</a:t>
            </a:r>
            <a:r>
              <a:rPr lang="en-US"/>
              <a:t>54; 2. </a:t>
            </a:r>
            <a:r>
              <a:rPr lang="en-US" err="1"/>
              <a:t>Lauck</a:t>
            </a:r>
            <a:r>
              <a:rPr lang="en-US"/>
              <a:t> SB </a:t>
            </a:r>
            <a:r>
              <a:rPr lang="en-US" i="1"/>
              <a:t>et al. Circ Cardiovasc Qual Outcomes</a:t>
            </a:r>
            <a:r>
              <a:rPr lang="en-US"/>
              <a:t>. 2016; </a:t>
            </a:r>
            <a:r>
              <a:rPr lang="en-US" b="1"/>
              <a:t>9</a:t>
            </a:r>
            <a:r>
              <a:rPr lang="en-US"/>
              <a:t>: 312</a:t>
            </a:r>
            <a:r>
              <a:rPr lang="en-US">
                <a:cs typeface="Arial" panose="020B0604020202020204" pitchFamily="34" charset="0"/>
              </a:rPr>
              <a:t>–</a:t>
            </a:r>
            <a:r>
              <a:rPr lang="en-US"/>
              <a:t>21; 3. </a:t>
            </a:r>
            <a:r>
              <a:rPr lang="en-GB"/>
              <a:t>Wood DA </a:t>
            </a:r>
            <a:r>
              <a:rPr lang="en-GB" i="1"/>
              <a:t>et al. JACC Cardiovasc </a:t>
            </a:r>
            <a:r>
              <a:rPr lang="en-GB" i="1" err="1"/>
              <a:t>Interv</a:t>
            </a:r>
            <a:r>
              <a:rPr lang="en-GB"/>
              <a:t>. 2019; </a:t>
            </a:r>
            <a:r>
              <a:rPr lang="en-GB" b="1"/>
              <a:t>12:</a:t>
            </a:r>
            <a:r>
              <a:rPr lang="en-GB"/>
              <a:t> 459</a:t>
            </a:r>
            <a:r>
              <a:rPr lang="en-GB">
                <a:cs typeface="Arial" panose="020B0604020202020204" pitchFamily="34" charset="0"/>
              </a:rPr>
              <a:t>–</a:t>
            </a:r>
            <a:r>
              <a:rPr lang="en-GB"/>
              <a:t>6; 4. </a:t>
            </a:r>
            <a:r>
              <a:rPr lang="en-GB" err="1"/>
              <a:t>Lauck</a:t>
            </a:r>
            <a:r>
              <a:rPr lang="en-GB"/>
              <a:t> SB </a:t>
            </a:r>
            <a:r>
              <a:rPr lang="en-GB" i="1"/>
              <a:t>et al.</a:t>
            </a:r>
            <a:r>
              <a:rPr lang="en-GB"/>
              <a:t> </a:t>
            </a:r>
            <a:r>
              <a:rPr lang="en-GB" i="1"/>
              <a:t>Cardiovasc </a:t>
            </a:r>
            <a:r>
              <a:rPr lang="en-GB" i="1" err="1"/>
              <a:t>Revasc</a:t>
            </a:r>
            <a:r>
              <a:rPr lang="en-GB" i="1"/>
              <a:t> Med</a:t>
            </a:r>
            <a:r>
              <a:rPr lang="en-GB"/>
              <a:t>. 2020; </a:t>
            </a:r>
            <a:r>
              <a:rPr lang="en-GB" b="1"/>
              <a:t>21:</a:t>
            </a:r>
            <a:r>
              <a:rPr lang="en-GB"/>
              <a:t> 1573</a:t>
            </a:r>
            <a:r>
              <a:rPr lang="en-GB">
                <a:cs typeface="Arial" panose="020B0604020202020204" pitchFamily="34" charset="0"/>
              </a:rPr>
              <a:t>–</a:t>
            </a:r>
            <a:r>
              <a:rPr lang="en-GB"/>
              <a:t>8; 5. </a:t>
            </a:r>
            <a:r>
              <a:rPr lang="en-GB" err="1"/>
              <a:t>Butala</a:t>
            </a:r>
            <a:r>
              <a:rPr lang="en-GB"/>
              <a:t> N. Economics of Minimalist TAVR: Results From the 3M-TAVR Economic Study, presented at TVT 2021. 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2DC173-BAB2-229F-87FF-35DBE2605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Published evidence from 3M TAVR and FAST TAVI trials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717A4-3462-B04A-D5E1-DFFE7555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C51AE-8140-93D7-3D0D-5749C550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277" y="862783"/>
            <a:ext cx="564977" cy="5649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9CF93A-33B9-20EA-2C1A-272D5B72E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76836" y="862783"/>
            <a:ext cx="564977" cy="5649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A7D635-3512-5801-9C32-CEAEAE729F8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133289" y="862783"/>
            <a:ext cx="565200" cy="564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15F2C1-EC97-EE0A-0B35-43507147196D}"/>
              </a:ext>
            </a:extLst>
          </p:cNvPr>
          <p:cNvSpPr txBox="1"/>
          <p:nvPr/>
        </p:nvSpPr>
        <p:spPr>
          <a:xfrm>
            <a:off x="1123254" y="856012"/>
            <a:ext cx="1936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/>
              <a:t>Excellent safety outcomes </a:t>
            </a:r>
            <a:br>
              <a:rPr lang="en-GB" sz="1200" b="1"/>
            </a:br>
            <a:r>
              <a:rPr lang="en-GB" sz="1200"/>
              <a:t>enabling earlier discharge</a:t>
            </a:r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982D6-DC54-B540-DDE6-63034EBFA25D}"/>
              </a:ext>
            </a:extLst>
          </p:cNvPr>
          <p:cNvSpPr txBox="1"/>
          <p:nvPr/>
        </p:nvSpPr>
        <p:spPr>
          <a:xfrm>
            <a:off x="3941815" y="856012"/>
            <a:ext cx="1595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/>
              <a:t>QoL improvements</a:t>
            </a:r>
            <a:br>
              <a:rPr lang="en-GB" sz="1200" b="1"/>
            </a:br>
            <a:r>
              <a:rPr lang="en-GB" sz="1200"/>
              <a:t>that are immediate and sustained</a:t>
            </a:r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DBF10-C43A-F8EA-7B14-99C109C556CB}"/>
              </a:ext>
            </a:extLst>
          </p:cNvPr>
          <p:cNvSpPr txBox="1"/>
          <p:nvPr/>
        </p:nvSpPr>
        <p:spPr>
          <a:xfrm>
            <a:off x="6698489" y="856012"/>
            <a:ext cx="2094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/>
              <a:t>Increased access to care</a:t>
            </a:r>
            <a:br>
              <a:rPr lang="en-GB" sz="1200" b="1"/>
            </a:br>
            <a:r>
              <a:rPr lang="en-GB" sz="1200"/>
              <a:t>by preserving hospital resources</a:t>
            </a:r>
            <a:endParaRPr lang="en-US" sz="120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04700FD-3051-3D7B-5F4B-E0714540A63E}"/>
              </a:ext>
            </a:extLst>
          </p:cNvPr>
          <p:cNvSpPr/>
          <p:nvPr/>
        </p:nvSpPr>
        <p:spPr>
          <a:xfrm>
            <a:off x="6087233" y="1502343"/>
            <a:ext cx="2487600" cy="2728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A22CFA-4D99-0AAB-539F-867F59C2C8D8}"/>
              </a:ext>
            </a:extLst>
          </p:cNvPr>
          <p:cNvSpPr/>
          <p:nvPr/>
        </p:nvSpPr>
        <p:spPr>
          <a:xfrm>
            <a:off x="548640" y="1537549"/>
            <a:ext cx="2483733" cy="276999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30 days post procedure:</a:t>
            </a:r>
            <a:endParaRPr lang="en-US" sz="12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DCC9D6-C4FA-4628-5010-77BE37E4DE13}"/>
              </a:ext>
            </a:extLst>
          </p:cNvPr>
          <p:cNvSpPr/>
          <p:nvPr/>
        </p:nvSpPr>
        <p:spPr>
          <a:xfrm>
            <a:off x="624402" y="2881070"/>
            <a:ext cx="812513" cy="338554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600" b="1"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  <a:r>
              <a:rPr lang="en-US" sz="1600" b="1" baseline="30000">
                <a:latin typeface="Arial Black" panose="020B0604020202020204" pitchFamily="34" charset="0"/>
                <a:cs typeface="Arial Black" panose="020B0604020202020204" pitchFamily="34" charset="0"/>
              </a:rPr>
              <a:t>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82A89B-2A38-D935-1B40-099D7AB4A4DD}"/>
              </a:ext>
            </a:extLst>
          </p:cNvPr>
          <p:cNvSpPr/>
          <p:nvPr/>
        </p:nvSpPr>
        <p:spPr>
          <a:xfrm>
            <a:off x="1267423" y="2926993"/>
            <a:ext cx="1801780" cy="276999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PPM implantation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C850AA-33F6-25A7-8D04-5F793D682741}"/>
              </a:ext>
            </a:extLst>
          </p:cNvPr>
          <p:cNvGrpSpPr/>
          <p:nvPr/>
        </p:nvGrpSpPr>
        <p:grpSpPr>
          <a:xfrm>
            <a:off x="537095" y="1776933"/>
            <a:ext cx="987127" cy="529235"/>
            <a:chOff x="537095" y="1776933"/>
            <a:chExt cx="987127" cy="52923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DD694A-6CB6-2AA5-879A-7323CE312AE4}"/>
                </a:ext>
              </a:extLst>
            </p:cNvPr>
            <p:cNvSpPr/>
            <p:nvPr/>
          </p:nvSpPr>
          <p:spPr>
            <a:xfrm>
              <a:off x="624402" y="1776933"/>
              <a:ext cx="812513" cy="338554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1600" b="1">
                  <a:latin typeface="Arial Black" panose="020B0604020202020204" pitchFamily="34" charset="0"/>
                  <a:cs typeface="Arial Black" panose="020B0604020202020204" pitchFamily="34" charset="0"/>
                </a:rPr>
                <a:t>1</a:t>
              </a:r>
              <a:r>
                <a:rPr lang="en-US" sz="1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A8B4A4B-86C4-C4BD-EBB9-9D6ABC87B8A7}"/>
                </a:ext>
              </a:extLst>
            </p:cNvPr>
            <p:cNvSpPr/>
            <p:nvPr/>
          </p:nvSpPr>
          <p:spPr>
            <a:xfrm>
              <a:off x="537095" y="2024254"/>
              <a:ext cx="987127" cy="281914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Mortality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633CFC8-FEE5-55F4-42B9-4E8D57FC5645}"/>
              </a:ext>
            </a:extLst>
          </p:cNvPr>
          <p:cNvSpPr/>
          <p:nvPr/>
        </p:nvSpPr>
        <p:spPr>
          <a:xfrm>
            <a:off x="1426405" y="1776933"/>
            <a:ext cx="812513" cy="338554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600" b="1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lang="en-US" sz="1600" b="1" baseline="30000">
                <a:latin typeface="Arial Black" panose="020B0604020202020204" pitchFamily="34" charset="0"/>
                <a:cs typeface="Arial Black" panose="020B0604020202020204" pitchFamily="34" charset="0"/>
              </a:rPr>
              <a:t>%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9F9434-D140-6F93-08C8-6F15E3E158C2}"/>
              </a:ext>
            </a:extLst>
          </p:cNvPr>
          <p:cNvSpPr/>
          <p:nvPr/>
        </p:nvSpPr>
        <p:spPr>
          <a:xfrm>
            <a:off x="1339098" y="2024254"/>
            <a:ext cx="987127" cy="281914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2B291C2-B666-4D6C-16FA-12BFB697B56A}"/>
              </a:ext>
            </a:extLst>
          </p:cNvPr>
          <p:cNvSpPr/>
          <p:nvPr/>
        </p:nvSpPr>
        <p:spPr>
          <a:xfrm>
            <a:off x="2148122" y="1776933"/>
            <a:ext cx="812513" cy="338554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600" b="1">
                <a:latin typeface="Arial Black" panose="020B0604020202020204" pitchFamily="34" charset="0"/>
                <a:cs typeface="Arial Black" panose="020B0604020202020204" pitchFamily="34" charset="0"/>
              </a:rPr>
              <a:t>1.5</a:t>
            </a:r>
            <a:r>
              <a:rPr lang="en-US" sz="1600" b="1" baseline="30000">
                <a:latin typeface="Arial Black" panose="020B0604020202020204" pitchFamily="34" charset="0"/>
                <a:cs typeface="Arial Black" panose="020B0604020202020204" pitchFamily="34" charset="0"/>
              </a:rPr>
              <a:t>%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24792D-B77D-1E35-5E04-2044C5926C8F}"/>
              </a:ext>
            </a:extLst>
          </p:cNvPr>
          <p:cNvSpPr/>
          <p:nvPr/>
        </p:nvSpPr>
        <p:spPr>
          <a:xfrm>
            <a:off x="1954503" y="2024254"/>
            <a:ext cx="1199750" cy="646331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vascular complications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F29F48-ACA6-DDED-989A-86E575E6865F}"/>
              </a:ext>
            </a:extLst>
          </p:cNvPr>
          <p:cNvSpPr/>
          <p:nvPr/>
        </p:nvSpPr>
        <p:spPr>
          <a:xfrm>
            <a:off x="624402" y="2596062"/>
            <a:ext cx="812513" cy="338554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600" b="1"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r>
              <a:rPr lang="en-US" sz="1600" b="1" baseline="30000">
                <a:latin typeface="Arial Black" panose="020B0604020202020204" pitchFamily="34" charset="0"/>
                <a:cs typeface="Arial Black" panose="020B0604020202020204" pitchFamily="34" charset="0"/>
              </a:rPr>
              <a:t>%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7CFF4C-B92A-B29E-7AD8-2CCD91B692A2}"/>
              </a:ext>
            </a:extLst>
          </p:cNvPr>
          <p:cNvSpPr/>
          <p:nvPr/>
        </p:nvSpPr>
        <p:spPr>
          <a:xfrm>
            <a:off x="1267423" y="2641985"/>
            <a:ext cx="1801780" cy="276999"/>
          </a:xfrm>
          <a:prstGeom prst="rect">
            <a:avLst/>
          </a:prstGeom>
          <a:ln w="15630">
            <a:noFill/>
          </a:ln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CV readmissions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7A4BF5-C34D-0419-DB13-D4612523D25A}"/>
              </a:ext>
            </a:extLst>
          </p:cNvPr>
          <p:cNvGrpSpPr/>
          <p:nvPr/>
        </p:nvGrpSpPr>
        <p:grpSpPr>
          <a:xfrm>
            <a:off x="377746" y="3245796"/>
            <a:ext cx="2617998" cy="461665"/>
            <a:chOff x="-95649" y="992567"/>
            <a:chExt cx="2617998" cy="1950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ABD1B8-3BD1-910A-EFF6-D5B55ED0B299}"/>
                </a:ext>
              </a:extLst>
            </p:cNvPr>
            <p:cNvSpPr/>
            <p:nvPr/>
          </p:nvSpPr>
          <p:spPr>
            <a:xfrm>
              <a:off x="-95649" y="1005497"/>
              <a:ext cx="1305821" cy="143050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1600" b="1">
                  <a:latin typeface="Arial Black" panose="020B0604020202020204" pitchFamily="34" charset="0"/>
                  <a:cs typeface="Arial Black" panose="020B0604020202020204" pitchFamily="34" charset="0"/>
                </a:rPr>
                <a:t>80</a:t>
              </a:r>
              <a:r>
                <a:rPr lang="en-US" sz="1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27200B-7485-ACA2-41C1-576DAFDAA696}"/>
                </a:ext>
              </a:extLst>
            </p:cNvPr>
            <p:cNvSpPr/>
            <p:nvPr/>
          </p:nvSpPr>
          <p:spPr>
            <a:xfrm>
              <a:off x="807461" y="992567"/>
              <a:ext cx="1714888" cy="195069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Next-day discharge home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D30DC98-3E90-38EE-9FA1-235CA9BBA1A5}"/>
              </a:ext>
            </a:extLst>
          </p:cNvPr>
          <p:cNvSpPr/>
          <p:nvPr/>
        </p:nvSpPr>
        <p:spPr>
          <a:xfrm>
            <a:off x="576264" y="3800401"/>
            <a:ext cx="24837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Enabling faster recovery </a:t>
            </a:r>
            <a:b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and mobilisation</a:t>
            </a:r>
            <a:r>
              <a:rPr lang="en-US" sz="1050" baseline="3000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</a:p>
        </p:txBody>
      </p:sp>
      <p:sp>
        <p:nvSpPr>
          <p:cNvPr id="47" name="Isosceles Triangle 1">
            <a:extLst>
              <a:ext uri="{FF2B5EF4-FFF2-40B4-BE49-F238E27FC236}">
                <a16:creationId xmlns:a16="http://schemas.microsoft.com/office/drawing/2014/main" id="{9F33D95D-7BAB-3A56-76EF-04F2427FB068}"/>
              </a:ext>
            </a:extLst>
          </p:cNvPr>
          <p:cNvSpPr/>
          <p:nvPr/>
        </p:nvSpPr>
        <p:spPr>
          <a:xfrm rot="10800000">
            <a:off x="749364" y="3668012"/>
            <a:ext cx="2124464" cy="191400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9CAE9C">
                  <a:tint val="66000"/>
                  <a:satMod val="160000"/>
                </a:srgbClr>
              </a:gs>
              <a:gs pos="50000">
                <a:srgbClr val="9CAE9C">
                  <a:tint val="44500"/>
                  <a:satMod val="160000"/>
                </a:srgbClr>
              </a:gs>
              <a:gs pos="100000">
                <a:srgbClr val="9CAE9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DE98F1-E5DD-0E6C-0E04-18F43FB9984A}"/>
              </a:ext>
            </a:extLst>
          </p:cNvPr>
          <p:cNvSpPr txBox="1"/>
          <p:nvPr/>
        </p:nvSpPr>
        <p:spPr>
          <a:xfrm>
            <a:off x="3332715" y="1537549"/>
            <a:ext cx="248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Change in KCCQ-OS score </a:t>
            </a:r>
            <a:b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in Year 1 post procedure:</a:t>
            </a:r>
            <a:r>
              <a:rPr lang="en-GB" sz="12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2301E8-3280-3B4D-D78E-2D5A4A82912C}"/>
              </a:ext>
            </a:extLst>
          </p:cNvPr>
          <p:cNvSpPr txBox="1"/>
          <p:nvPr/>
        </p:nvSpPr>
        <p:spPr>
          <a:xfrm>
            <a:off x="4064111" y="3496859"/>
            <a:ext cx="982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8006CC-0BE1-2F89-4895-2C5322ED6DB6}"/>
              </a:ext>
            </a:extLst>
          </p:cNvPr>
          <p:cNvSpPr txBox="1"/>
          <p:nvPr/>
        </p:nvSpPr>
        <p:spPr>
          <a:xfrm>
            <a:off x="3219886" y="3201674"/>
            <a:ext cx="8831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2 weeks: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0A9487-B08D-141B-ABEA-79D2F5CF5F42}"/>
              </a:ext>
            </a:extLst>
          </p:cNvPr>
          <p:cNvSpPr txBox="1"/>
          <p:nvPr/>
        </p:nvSpPr>
        <p:spPr>
          <a:xfrm>
            <a:off x="4019075" y="3177499"/>
            <a:ext cx="1004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+21.3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8627EF-6B81-F7B6-3DE1-4EFEEA89DF6A}"/>
              </a:ext>
            </a:extLst>
          </p:cNvPr>
          <p:cNvSpPr txBox="1"/>
          <p:nvPr/>
        </p:nvSpPr>
        <p:spPr>
          <a:xfrm>
            <a:off x="3219886" y="2889461"/>
            <a:ext cx="8831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30 days: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9C60F2-B2A6-F77F-ECF0-2395B3C7AD1F}"/>
              </a:ext>
            </a:extLst>
          </p:cNvPr>
          <p:cNvSpPr/>
          <p:nvPr/>
        </p:nvSpPr>
        <p:spPr>
          <a:xfrm>
            <a:off x="3336397" y="3800401"/>
            <a:ext cx="2483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Improvements in both physical</a:t>
            </a:r>
            <a:b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and mental health</a:t>
            </a:r>
            <a:r>
              <a:rPr lang="en-US" sz="105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5917F5-798E-12A7-4FE1-78D54EFB1375}"/>
              </a:ext>
            </a:extLst>
          </p:cNvPr>
          <p:cNvSpPr txBox="1"/>
          <p:nvPr/>
        </p:nvSpPr>
        <p:spPr>
          <a:xfrm>
            <a:off x="3219886" y="2577248"/>
            <a:ext cx="8831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1 year: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3CC33D-DCBB-6A82-793C-B44E23FA234C}"/>
              </a:ext>
            </a:extLst>
          </p:cNvPr>
          <p:cNvSpPr txBox="1"/>
          <p:nvPr/>
        </p:nvSpPr>
        <p:spPr>
          <a:xfrm>
            <a:off x="4041860" y="2855722"/>
            <a:ext cx="982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+24.7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D37678-583E-21C4-B5FE-A48D36EAD20F}"/>
              </a:ext>
            </a:extLst>
          </p:cNvPr>
          <p:cNvSpPr txBox="1"/>
          <p:nvPr/>
        </p:nvSpPr>
        <p:spPr>
          <a:xfrm>
            <a:off x="4041860" y="2535058"/>
            <a:ext cx="982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+26.6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5BA37F-CE28-C033-2020-A873D4AB17C2}"/>
              </a:ext>
            </a:extLst>
          </p:cNvPr>
          <p:cNvSpPr txBox="1"/>
          <p:nvPr/>
        </p:nvSpPr>
        <p:spPr>
          <a:xfrm>
            <a:off x="5079480" y="2975771"/>
            <a:ext cx="883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+3.4 points</a:t>
            </a:r>
            <a:b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p&lt;0.001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42E9DB-5422-E1EB-7AF2-2F60CB41C284}"/>
              </a:ext>
            </a:extLst>
          </p:cNvPr>
          <p:cNvSpPr txBox="1"/>
          <p:nvPr/>
        </p:nvSpPr>
        <p:spPr>
          <a:xfrm>
            <a:off x="5079480" y="2680568"/>
            <a:ext cx="883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+1.9 points</a:t>
            </a:r>
            <a:b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p=0.08</a:t>
            </a:r>
          </a:p>
        </p:txBody>
      </p:sp>
      <p:sp>
        <p:nvSpPr>
          <p:cNvPr id="78" name="Curved Left Arrow 77">
            <a:extLst>
              <a:ext uri="{FF2B5EF4-FFF2-40B4-BE49-F238E27FC236}">
                <a16:creationId xmlns:a16="http://schemas.microsoft.com/office/drawing/2014/main" id="{462F13A9-15DD-EB41-10C8-76B2A313D0F0}"/>
              </a:ext>
            </a:extLst>
          </p:cNvPr>
          <p:cNvSpPr/>
          <p:nvPr/>
        </p:nvSpPr>
        <p:spPr>
          <a:xfrm rot="10800000" flipH="1">
            <a:off x="5088093" y="3019803"/>
            <a:ext cx="137952" cy="286900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079722-2800-12A9-408F-ADFA861056FD}"/>
              </a:ext>
            </a:extLst>
          </p:cNvPr>
          <p:cNvSpPr txBox="1"/>
          <p:nvPr/>
        </p:nvSpPr>
        <p:spPr>
          <a:xfrm>
            <a:off x="5079480" y="3331222"/>
            <a:ext cx="883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+21.3 points</a:t>
            </a:r>
          </a:p>
          <a:p>
            <a:pPr algn="ctr">
              <a:defRPr/>
            </a:pP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p&lt;0.001</a:t>
            </a:r>
          </a:p>
        </p:txBody>
      </p:sp>
      <p:sp>
        <p:nvSpPr>
          <p:cNvPr id="81" name="Curved Left Arrow 80">
            <a:extLst>
              <a:ext uri="{FF2B5EF4-FFF2-40B4-BE49-F238E27FC236}">
                <a16:creationId xmlns:a16="http://schemas.microsoft.com/office/drawing/2014/main" id="{0B65A028-2928-7D0A-93C9-3F105B0B09E2}"/>
              </a:ext>
            </a:extLst>
          </p:cNvPr>
          <p:cNvSpPr/>
          <p:nvPr/>
        </p:nvSpPr>
        <p:spPr>
          <a:xfrm rot="10800000" flipH="1">
            <a:off x="5088093" y="3335600"/>
            <a:ext cx="137952" cy="286900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6F25A9-ECF3-EEC8-E933-729908C6BF3A}"/>
              </a:ext>
            </a:extLst>
          </p:cNvPr>
          <p:cNvSpPr txBox="1"/>
          <p:nvPr/>
        </p:nvSpPr>
        <p:spPr>
          <a:xfrm>
            <a:off x="4019075" y="2102345"/>
            <a:ext cx="10048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Points </a:t>
            </a:r>
            <a:r>
              <a:rPr lang="en-GB" sz="1050" i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 baseline</a:t>
            </a:r>
          </a:p>
        </p:txBody>
      </p:sp>
      <p:sp>
        <p:nvSpPr>
          <p:cNvPr id="83" name="Curved Left Arrow 82">
            <a:extLst>
              <a:ext uri="{FF2B5EF4-FFF2-40B4-BE49-F238E27FC236}">
                <a16:creationId xmlns:a16="http://schemas.microsoft.com/office/drawing/2014/main" id="{25A4FA22-F18B-DF86-DAE9-AD365FED1BB3}"/>
              </a:ext>
            </a:extLst>
          </p:cNvPr>
          <p:cNvSpPr/>
          <p:nvPr/>
        </p:nvSpPr>
        <p:spPr>
          <a:xfrm rot="10800000" flipH="1">
            <a:off x="5088093" y="2704335"/>
            <a:ext cx="137952" cy="286900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330119A-A27C-55A9-D588-4B04D72D102C}"/>
              </a:ext>
            </a:extLst>
          </p:cNvPr>
          <p:cNvSpPr txBox="1"/>
          <p:nvPr/>
        </p:nvSpPr>
        <p:spPr>
          <a:xfrm>
            <a:off x="6111541" y="1537549"/>
            <a:ext cx="248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Savings with streamlined </a:t>
            </a:r>
            <a:b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i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 conventional TAVI1:</a:t>
            </a:r>
            <a:r>
              <a:rPr lang="en-GB" sz="1200" baseline="30000">
                <a:latin typeface="Arial" panose="020B0604020202020204" pitchFamily="34" charset="0"/>
                <a:cs typeface="Arial" panose="020B0604020202020204" pitchFamily="34" charset="0"/>
              </a:rPr>
              <a:t>5†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BAD42E-77FE-D288-75FE-DFC2A9BA17FF}"/>
              </a:ext>
            </a:extLst>
          </p:cNvPr>
          <p:cNvGrpSpPr/>
          <p:nvPr/>
        </p:nvGrpSpPr>
        <p:grpSpPr>
          <a:xfrm>
            <a:off x="6924777" y="2007508"/>
            <a:ext cx="2075009" cy="712945"/>
            <a:chOff x="6924777" y="2007508"/>
            <a:chExt cx="2075009" cy="71294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24E94C1-0D77-0030-FAB8-9DEBBFD98BDC}"/>
                </a:ext>
              </a:extLst>
            </p:cNvPr>
            <p:cNvSpPr/>
            <p:nvPr/>
          </p:nvSpPr>
          <p:spPr>
            <a:xfrm>
              <a:off x="6924777" y="2007508"/>
              <a:ext cx="812513" cy="338554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1600" b="1">
                  <a:latin typeface="Arial Black" panose="020B0604020202020204" pitchFamily="34" charset="0"/>
                  <a:cs typeface="Arial Black" panose="020B0604020202020204" pitchFamily="34" charset="0"/>
                </a:rPr>
                <a:t>11</a:t>
              </a:r>
              <a:r>
                <a:rPr lang="en-US" sz="1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CCE4598-6769-4EEE-FA54-6B67437E21AD}"/>
                </a:ext>
              </a:extLst>
            </p:cNvPr>
            <p:cNvSpPr/>
            <p:nvPr/>
          </p:nvSpPr>
          <p:spPr>
            <a:xfrm>
              <a:off x="7023715" y="2258788"/>
              <a:ext cx="1976071" cy="461665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Lower 30-day </a:t>
              </a:r>
              <a:b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follow-up costs</a:t>
              </a:r>
              <a:r>
                <a:rPr lang="en-GB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‡§</a:t>
              </a:r>
              <a:endParaRPr lang="en-US" sz="12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F99012-69E3-EB06-9444-994DA5ED2F74}"/>
              </a:ext>
            </a:extLst>
          </p:cNvPr>
          <p:cNvGrpSpPr/>
          <p:nvPr/>
        </p:nvGrpSpPr>
        <p:grpSpPr>
          <a:xfrm>
            <a:off x="6924777" y="2854391"/>
            <a:ext cx="1700799" cy="702460"/>
            <a:chOff x="6924777" y="2854391"/>
            <a:chExt cx="1700799" cy="70246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3367FE6-5DC5-D36E-3DE1-1DEEAF45909C}"/>
                </a:ext>
              </a:extLst>
            </p:cNvPr>
            <p:cNvSpPr/>
            <p:nvPr/>
          </p:nvSpPr>
          <p:spPr>
            <a:xfrm>
              <a:off x="6924777" y="2854391"/>
              <a:ext cx="812513" cy="338554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sz="1600" b="1">
                  <a:latin typeface="Arial Black" panose="020B0604020202020204" pitchFamily="34" charset="0"/>
                  <a:cs typeface="Arial Black" panose="020B0604020202020204" pitchFamily="34" charset="0"/>
                </a:rPr>
                <a:t>19</a:t>
              </a:r>
              <a:r>
                <a:rPr lang="en-US" sz="1600" b="1" baseline="30000">
                  <a:latin typeface="Arial Black" panose="020B0604020202020204" pitchFamily="34" charset="0"/>
                  <a:cs typeface="Arial Black" panose="020B0604020202020204" pitchFamily="34" charset="0"/>
                </a:rPr>
                <a:t>%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91C96DC-14C4-15B9-9AB7-A7BBE0E8C598}"/>
                </a:ext>
              </a:extLst>
            </p:cNvPr>
            <p:cNvSpPr/>
            <p:nvPr/>
          </p:nvSpPr>
          <p:spPr>
            <a:xfrm>
              <a:off x="7023715" y="3095186"/>
              <a:ext cx="1601861" cy="461665"/>
            </a:xfrm>
            <a:prstGeom prst="rect">
              <a:avLst/>
            </a:prstGeom>
            <a:ln w="15630">
              <a:noFill/>
            </a:ln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Savings in 30-day costs</a:t>
              </a:r>
              <a:r>
                <a:rPr lang="en-GB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§</a:t>
              </a:r>
              <a:r>
                <a:rPr lang="en-US" sz="1200" baseline="30000">
                  <a:latin typeface="Arial" panose="020B0604020202020204" pitchFamily="34" charset="0"/>
                  <a:cs typeface="Arial" panose="020B0604020202020204" pitchFamily="34" charset="0"/>
                </a:rPr>
                <a:t>¶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5CC5C2B2-B18D-3CAB-A16C-0EF3933F5475}"/>
              </a:ext>
            </a:extLst>
          </p:cNvPr>
          <p:cNvSpPr/>
          <p:nvPr/>
        </p:nvSpPr>
        <p:spPr>
          <a:xfrm>
            <a:off x="6353416" y="2074938"/>
            <a:ext cx="533940" cy="533940"/>
          </a:xfrm>
          <a:prstGeom prst="ellipse">
            <a:avLst/>
          </a:prstGeom>
          <a:solidFill>
            <a:srgbClr val="E5D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96" name="Graphic 95" descr="Stethoscope with solid fill">
            <a:extLst>
              <a:ext uri="{FF2B5EF4-FFF2-40B4-BE49-F238E27FC236}">
                <a16:creationId xmlns:a16="http://schemas.microsoft.com/office/drawing/2014/main" id="{072595A8-14DD-A1E2-55C2-B7516B54F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2029" y="2166660"/>
            <a:ext cx="379651" cy="37965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9A28BD1A-C209-10FD-1CC6-310F02DF7CC3}"/>
              </a:ext>
            </a:extLst>
          </p:cNvPr>
          <p:cNvSpPr/>
          <p:nvPr/>
        </p:nvSpPr>
        <p:spPr>
          <a:xfrm>
            <a:off x="6385088" y="2945107"/>
            <a:ext cx="533940" cy="533940"/>
          </a:xfrm>
          <a:prstGeom prst="ellipse">
            <a:avLst/>
          </a:prstGeom>
          <a:solidFill>
            <a:srgbClr val="E5D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4EA021EA-02CD-9003-8B07-5521785A95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8826" y="3038643"/>
            <a:ext cx="324852" cy="324852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9C21C529-E32A-98F7-461D-EA2AD5FDD851}"/>
              </a:ext>
            </a:extLst>
          </p:cNvPr>
          <p:cNvSpPr/>
          <p:nvPr/>
        </p:nvSpPr>
        <p:spPr>
          <a:xfrm>
            <a:off x="6089168" y="3727573"/>
            <a:ext cx="2483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Allowing hospitals to provide more patients with high-quality care </a:t>
            </a:r>
            <a:endParaRPr lang="en-US" sz="105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9AB62-B437-DDAD-C816-03C6CDE8ECFE}"/>
              </a:ext>
            </a:extLst>
          </p:cNvPr>
          <p:cNvSpPr txBox="1"/>
          <p:nvPr/>
        </p:nvSpPr>
        <p:spPr>
          <a:xfrm>
            <a:off x="576262" y="4199650"/>
            <a:ext cx="8234322" cy="41549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700"/>
              <a:t>*Good outcome defined as being ‘alive and well’ with a KCCQ-OS score ≥60 points and with no decrease from baseline of ≥10 points; </a:t>
            </a:r>
            <a:r>
              <a:rPr lang="en-GB" sz="700" baseline="30000"/>
              <a:t>†</a:t>
            </a:r>
            <a:r>
              <a:rPr lang="en-GB" sz="700"/>
              <a:t>Driven by lower costs for index procedure and reduced hospitalisation and physician fees (including anaesthesiology); </a:t>
            </a:r>
            <a:r>
              <a:rPr lang="en-GB" sz="700" baseline="30000"/>
              <a:t>‡ </a:t>
            </a:r>
            <a:r>
              <a:rPr lang="en-GB" sz="700"/>
              <a:t>Driven by lower hospitalisation rates, and in- and outpatient costs; </a:t>
            </a:r>
            <a:r>
              <a:rPr lang="en-GB" sz="700" baseline="30000"/>
              <a:t>§</a:t>
            </a:r>
            <a:r>
              <a:rPr lang="en-GB" sz="700"/>
              <a:t>In intermediate-risk patients;</a:t>
            </a:r>
            <a:r>
              <a:rPr lang="en-GB" sz="700" baseline="30000"/>
              <a:t> ¶</a:t>
            </a:r>
            <a:r>
              <a:rPr lang="en-GB" sz="700"/>
              <a:t>Statistically significant reduction.</a:t>
            </a:r>
          </a:p>
          <a:p>
            <a:r>
              <a:rPr lang="en-GB" sz="700"/>
              <a:t>CV: cardiovascular; KCCQ-OS: Kansas City Cardiomyopathy Questionnaire overall summary; PPM: permanent pacemaker; QoL: quality of life; TAVI: transcatheter aortic valve implantation.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36C0C5-B8D0-1525-0FE9-6114BFED39FC}"/>
              </a:ext>
            </a:extLst>
          </p:cNvPr>
          <p:cNvSpPr/>
          <p:nvPr/>
        </p:nvSpPr>
        <p:spPr>
          <a:xfrm>
            <a:off x="624402" y="1776933"/>
            <a:ext cx="749328" cy="47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0B5B0C-7A91-23C7-B136-CD39C03BC36D}"/>
              </a:ext>
            </a:extLst>
          </p:cNvPr>
          <p:cNvSpPr/>
          <p:nvPr/>
        </p:nvSpPr>
        <p:spPr>
          <a:xfrm>
            <a:off x="1443479" y="1772460"/>
            <a:ext cx="749328" cy="47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647AF4-62F3-0B02-18A2-49F42F5AA77A}"/>
              </a:ext>
            </a:extLst>
          </p:cNvPr>
          <p:cNvSpPr/>
          <p:nvPr/>
        </p:nvSpPr>
        <p:spPr>
          <a:xfrm>
            <a:off x="729818" y="2629100"/>
            <a:ext cx="1890871" cy="257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C5F978-AC20-9E1A-14C5-CFA4F48F97DC}"/>
              </a:ext>
            </a:extLst>
          </p:cNvPr>
          <p:cNvSpPr/>
          <p:nvPr/>
        </p:nvSpPr>
        <p:spPr>
          <a:xfrm>
            <a:off x="2210282" y="1792932"/>
            <a:ext cx="771754" cy="499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EE1125-410D-74B2-4938-06D00791FA87}"/>
              </a:ext>
            </a:extLst>
          </p:cNvPr>
          <p:cNvSpPr/>
          <p:nvPr/>
        </p:nvSpPr>
        <p:spPr>
          <a:xfrm>
            <a:off x="787399" y="2925546"/>
            <a:ext cx="1890871" cy="257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F7335C-9C2D-4CF1-7A9F-19286D94DBCE}"/>
              </a:ext>
            </a:extLst>
          </p:cNvPr>
          <p:cNvSpPr/>
          <p:nvPr/>
        </p:nvSpPr>
        <p:spPr>
          <a:xfrm>
            <a:off x="760916" y="3320374"/>
            <a:ext cx="1890871" cy="36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9ECF48-5A79-2E56-AFF3-4ECC3F738B70}"/>
              </a:ext>
            </a:extLst>
          </p:cNvPr>
          <p:cNvSpPr/>
          <p:nvPr/>
        </p:nvSpPr>
        <p:spPr>
          <a:xfrm>
            <a:off x="775881" y="3791268"/>
            <a:ext cx="1974143" cy="40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4AD59F-A634-065A-8763-E23475AA44B5}"/>
              </a:ext>
            </a:extLst>
          </p:cNvPr>
          <p:cNvSpPr/>
          <p:nvPr/>
        </p:nvSpPr>
        <p:spPr>
          <a:xfrm>
            <a:off x="3326967" y="1976211"/>
            <a:ext cx="2542503" cy="2223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9D5F34-A7F5-495C-34DA-FBB9C7BC2935}"/>
              </a:ext>
            </a:extLst>
          </p:cNvPr>
          <p:cNvSpPr/>
          <p:nvPr/>
        </p:nvSpPr>
        <p:spPr>
          <a:xfrm>
            <a:off x="6158229" y="1992595"/>
            <a:ext cx="2542503" cy="2223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10071A-868B-135C-4044-1C7A4A811D07}"/>
              </a:ext>
            </a:extLst>
          </p:cNvPr>
          <p:cNvCxnSpPr>
            <a:cxnSpLocks/>
          </p:cNvCxnSpPr>
          <p:nvPr/>
        </p:nvCxnSpPr>
        <p:spPr>
          <a:xfrm>
            <a:off x="763606" y="3219624"/>
            <a:ext cx="2112912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4764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5DC93-0BBC-F8D6-633C-834FC0F1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Real-life experience in European hospitals before and after Edwards Benchmark program implementation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71A1C-C8BF-D7F4-AA5B-557401A8BC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4558680"/>
            <a:ext cx="5944777" cy="360000"/>
          </a:xfrm>
        </p:spPr>
        <p:txBody>
          <a:bodyPr/>
          <a:lstStyle/>
          <a:p>
            <a:r>
              <a:rPr lang="en-GB"/>
              <a:t>n/a: not available; TAVI: transcatheter aortic valve implantation.</a:t>
            </a:r>
          </a:p>
          <a:p>
            <a:r>
              <a:rPr lang="en-GB"/>
              <a:t>Self-reported data by the hospitals.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55B823-E015-A097-5E10-C2D0A6BB46F2}"/>
              </a:ext>
            </a:extLst>
          </p:cNvPr>
          <p:cNvCxnSpPr>
            <a:cxnSpLocks/>
          </p:cNvCxnSpPr>
          <p:nvPr/>
        </p:nvCxnSpPr>
        <p:spPr>
          <a:xfrm>
            <a:off x="576262" y="2534636"/>
            <a:ext cx="7991476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92AF33-0915-DCC1-B4C6-4DEC1287DC15}"/>
              </a:ext>
            </a:extLst>
          </p:cNvPr>
          <p:cNvCxnSpPr>
            <a:cxnSpLocks/>
          </p:cNvCxnSpPr>
          <p:nvPr/>
        </p:nvCxnSpPr>
        <p:spPr>
          <a:xfrm flipV="1">
            <a:off x="2513126" y="1143245"/>
            <a:ext cx="16263" cy="3463705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A5EC4C92-5DDE-F6AE-6B37-3EE09382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4246" y="1129751"/>
            <a:ext cx="493200" cy="4932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2F149A0-FCDE-98EC-1FAE-73ED24CD6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67057" y="1129751"/>
            <a:ext cx="461660" cy="46166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BD16F24-99AF-1ED7-EAE0-B88710513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678" y="2643832"/>
            <a:ext cx="359821" cy="35982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EB900E2-24C8-B931-A637-43E1732DC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9938" y="1875435"/>
            <a:ext cx="315059" cy="31505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7BEA1C4-7CB1-94C7-C80B-116C73A3A3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640" y="3287368"/>
            <a:ext cx="351611" cy="3516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80A8240-D14E-49AE-30F2-B21C1BABE63A}"/>
              </a:ext>
            </a:extLst>
          </p:cNvPr>
          <p:cNvSpPr txBox="1"/>
          <p:nvPr/>
        </p:nvSpPr>
        <p:spPr>
          <a:xfrm>
            <a:off x="891020" y="1855842"/>
            <a:ext cx="186163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/>
              <a:t>Hospital Universitario Virgen Del Rocio</a:t>
            </a:r>
          </a:p>
          <a:p>
            <a:r>
              <a:rPr lang="en-GB" sz="1000"/>
              <a:t>Seville, Spain</a:t>
            </a:r>
            <a:r>
              <a:rPr lang="en-GB" sz="1100"/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6DC879-3D09-4334-C350-B9F543E7D3BF}"/>
              </a:ext>
            </a:extLst>
          </p:cNvPr>
          <p:cNvCxnSpPr>
            <a:cxnSpLocks/>
          </p:cNvCxnSpPr>
          <p:nvPr/>
        </p:nvCxnSpPr>
        <p:spPr>
          <a:xfrm>
            <a:off x="576263" y="3188944"/>
            <a:ext cx="7991475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8C1B3BC-90C4-D1BB-6696-F1589C7F93CF}"/>
              </a:ext>
            </a:extLst>
          </p:cNvPr>
          <p:cNvSpPr txBox="1"/>
          <p:nvPr/>
        </p:nvSpPr>
        <p:spPr>
          <a:xfrm>
            <a:off x="891021" y="2638947"/>
            <a:ext cx="169828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/>
              <a:t>Hospital Giuseppe Mazzini</a:t>
            </a:r>
          </a:p>
          <a:p>
            <a:r>
              <a:rPr lang="en-GB" sz="1000"/>
              <a:t>Teramo, Italy</a:t>
            </a:r>
            <a:endParaRPr lang="en-GB" sz="11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4E6443-F100-4C04-1B7A-00DE45AAA00B}"/>
              </a:ext>
            </a:extLst>
          </p:cNvPr>
          <p:cNvSpPr txBox="1"/>
          <p:nvPr/>
        </p:nvSpPr>
        <p:spPr>
          <a:xfrm>
            <a:off x="891020" y="3299138"/>
            <a:ext cx="1622106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/>
              <a:t>Freeman Hospital</a:t>
            </a:r>
          </a:p>
          <a:p>
            <a:r>
              <a:rPr lang="en-GB" sz="1000"/>
              <a:t>Newcastle upon Tyne, United Kingdom</a:t>
            </a:r>
            <a:endParaRPr lang="en-GB" sz="11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BB8512-A9C3-1A19-5C9C-54BC79B7679C}"/>
              </a:ext>
            </a:extLst>
          </p:cNvPr>
          <p:cNvSpPr txBox="1"/>
          <p:nvPr/>
        </p:nvSpPr>
        <p:spPr>
          <a:xfrm>
            <a:off x="3112187" y="1129751"/>
            <a:ext cx="169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Time to mobilisation </a:t>
            </a:r>
          </a:p>
          <a:p>
            <a:r>
              <a:rPr lang="en-GB" sz="1000" b="1"/>
              <a:t>(hours)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16323E-9D02-B67C-F574-F138C0CDA176}"/>
              </a:ext>
            </a:extLst>
          </p:cNvPr>
          <p:cNvSpPr txBox="1"/>
          <p:nvPr/>
        </p:nvSpPr>
        <p:spPr>
          <a:xfrm>
            <a:off x="5264635" y="1129751"/>
            <a:ext cx="1109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Length of </a:t>
            </a:r>
            <a:br>
              <a:rPr lang="en-GB" sz="1000" b="1"/>
            </a:br>
            <a:r>
              <a:rPr lang="en-GB" sz="1000" b="1"/>
              <a:t>stay (days)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54478E-EFB2-8CB4-0533-2BDA4215935D}"/>
              </a:ext>
            </a:extLst>
          </p:cNvPr>
          <p:cNvSpPr txBox="1"/>
          <p:nvPr/>
        </p:nvSpPr>
        <p:spPr>
          <a:xfrm>
            <a:off x="7220456" y="1129751"/>
            <a:ext cx="1413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Patients undergoing TAVI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DB4F78-40FB-57EB-FB55-9235394BE1BE}"/>
              </a:ext>
            </a:extLst>
          </p:cNvPr>
          <p:cNvCxnSpPr>
            <a:cxnSpLocks/>
          </p:cNvCxnSpPr>
          <p:nvPr/>
        </p:nvCxnSpPr>
        <p:spPr>
          <a:xfrm flipV="1">
            <a:off x="4496230" y="1143245"/>
            <a:ext cx="0" cy="3463705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8B7BA2-F5EF-9341-4350-CFD6A481C9F7}"/>
              </a:ext>
            </a:extLst>
          </p:cNvPr>
          <p:cNvCxnSpPr>
            <a:cxnSpLocks/>
          </p:cNvCxnSpPr>
          <p:nvPr/>
        </p:nvCxnSpPr>
        <p:spPr>
          <a:xfrm flipV="1">
            <a:off x="6614912" y="1143245"/>
            <a:ext cx="0" cy="3463705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BC2DB0B-CE0A-B8F2-4C6D-BCE901D8BA10}"/>
              </a:ext>
            </a:extLst>
          </p:cNvPr>
          <p:cNvSpPr txBox="1"/>
          <p:nvPr/>
        </p:nvSpPr>
        <p:spPr>
          <a:xfrm>
            <a:off x="4661090" y="2020691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5–6</a:t>
            </a:r>
            <a:endParaRPr lang="en-GB" sz="140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56E06E-E544-AEC5-DB25-1BFFE1DECD93}"/>
              </a:ext>
            </a:extLst>
          </p:cNvPr>
          <p:cNvCxnSpPr>
            <a:cxnSpLocks/>
          </p:cNvCxnSpPr>
          <p:nvPr/>
        </p:nvCxnSpPr>
        <p:spPr>
          <a:xfrm flipV="1">
            <a:off x="3557174" y="2134130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E5E6609-B5C5-F5A3-8DF8-3481F0067940}"/>
              </a:ext>
            </a:extLst>
          </p:cNvPr>
          <p:cNvSpPr txBox="1"/>
          <p:nvPr/>
        </p:nvSpPr>
        <p:spPr>
          <a:xfrm>
            <a:off x="3724224" y="1983965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6</a:t>
            </a:r>
            <a:endParaRPr lang="en-GB" sz="1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A8E6CB-5AB4-1569-4A4A-46A94930278C}"/>
              </a:ext>
            </a:extLst>
          </p:cNvPr>
          <p:cNvSpPr txBox="1"/>
          <p:nvPr/>
        </p:nvSpPr>
        <p:spPr>
          <a:xfrm>
            <a:off x="5658921" y="1834184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2</a:t>
            </a:r>
            <a:endParaRPr lang="en-GB" sz="1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4FC81E8-9631-C8A5-3DE9-4314471F1A67}"/>
              </a:ext>
            </a:extLst>
          </p:cNvPr>
          <p:cNvSpPr txBox="1"/>
          <p:nvPr/>
        </p:nvSpPr>
        <p:spPr>
          <a:xfrm>
            <a:off x="5658921" y="2035641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3</a:t>
            </a:r>
            <a:endParaRPr lang="en-GB" sz="10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3265EF-E9AC-F172-4A51-509D925EFFF8}"/>
              </a:ext>
            </a:extLst>
          </p:cNvPr>
          <p:cNvSpPr txBox="1"/>
          <p:nvPr/>
        </p:nvSpPr>
        <p:spPr>
          <a:xfrm>
            <a:off x="5658921" y="2237098"/>
            <a:ext cx="428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3+</a:t>
            </a:r>
            <a:endParaRPr lang="en-GB" sz="10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31C1DDE-945E-2730-E8F5-1FEA950D09D2}"/>
              </a:ext>
            </a:extLst>
          </p:cNvPr>
          <p:cNvSpPr txBox="1"/>
          <p:nvPr/>
        </p:nvSpPr>
        <p:spPr>
          <a:xfrm>
            <a:off x="5838683" y="1845595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(60%)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970F046-7EA3-601F-B5C1-CBC74B23B8FE}"/>
              </a:ext>
            </a:extLst>
          </p:cNvPr>
          <p:cNvSpPr txBox="1"/>
          <p:nvPr/>
        </p:nvSpPr>
        <p:spPr>
          <a:xfrm>
            <a:off x="5838683" y="2042789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(30%)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12A93B3-32BE-DF41-C5F2-A5D1CD29F51C}"/>
              </a:ext>
            </a:extLst>
          </p:cNvPr>
          <p:cNvSpPr txBox="1"/>
          <p:nvPr/>
        </p:nvSpPr>
        <p:spPr>
          <a:xfrm>
            <a:off x="5838683" y="2242637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(10%)</a:t>
            </a:r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5043324D-5243-E664-AC3D-F45AAF5011F1}"/>
              </a:ext>
            </a:extLst>
          </p:cNvPr>
          <p:cNvSpPr/>
          <p:nvPr/>
        </p:nvSpPr>
        <p:spPr>
          <a:xfrm>
            <a:off x="5581290" y="1900309"/>
            <a:ext cx="61856" cy="5645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17F35D-1147-1EEE-A138-72CA79C7C221}"/>
              </a:ext>
            </a:extLst>
          </p:cNvPr>
          <p:cNvSpPr txBox="1"/>
          <p:nvPr/>
        </p:nvSpPr>
        <p:spPr>
          <a:xfrm>
            <a:off x="3005087" y="1980846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24</a:t>
            </a:r>
            <a:endParaRPr lang="en-GB" sz="140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9396915-032F-6DA2-A7B4-FE1487FB1803}"/>
              </a:ext>
            </a:extLst>
          </p:cNvPr>
          <p:cNvCxnSpPr>
            <a:cxnSpLocks/>
          </p:cNvCxnSpPr>
          <p:nvPr/>
        </p:nvCxnSpPr>
        <p:spPr>
          <a:xfrm flipV="1">
            <a:off x="5218746" y="2173975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537275F-C716-E4A7-80D6-25162048DFA0}"/>
              </a:ext>
            </a:extLst>
          </p:cNvPr>
          <p:cNvCxnSpPr>
            <a:cxnSpLocks/>
          </p:cNvCxnSpPr>
          <p:nvPr/>
        </p:nvCxnSpPr>
        <p:spPr>
          <a:xfrm>
            <a:off x="7477452" y="2134130"/>
            <a:ext cx="306215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7C75845-F785-821D-119C-80E7DA219C5E}"/>
              </a:ext>
            </a:extLst>
          </p:cNvPr>
          <p:cNvSpPr txBox="1"/>
          <p:nvPr/>
        </p:nvSpPr>
        <p:spPr>
          <a:xfrm>
            <a:off x="7735729" y="1983478"/>
            <a:ext cx="693601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4</a:t>
            </a:r>
            <a:br>
              <a:rPr lang="en-GB" sz="1400" b="1"/>
            </a:br>
            <a:r>
              <a:rPr lang="en-GB" sz="1050"/>
              <a:t>/week</a:t>
            </a:r>
            <a:endParaRPr lang="en-GB" sz="1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D9A3705-0C37-D8EE-DF05-D1628380BF8F}"/>
              </a:ext>
            </a:extLst>
          </p:cNvPr>
          <p:cNvSpPr txBox="1"/>
          <p:nvPr/>
        </p:nvSpPr>
        <p:spPr>
          <a:xfrm>
            <a:off x="6735260" y="1983478"/>
            <a:ext cx="694254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2</a:t>
            </a:r>
            <a:br>
              <a:rPr lang="en-GB" sz="1400" b="1"/>
            </a:br>
            <a:r>
              <a:rPr lang="en-GB" sz="1050"/>
              <a:t>/week</a:t>
            </a:r>
            <a:endParaRPr lang="en-GB" sz="140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E912ADA-359C-D253-91AF-40F49BAACA4A}"/>
              </a:ext>
            </a:extLst>
          </p:cNvPr>
          <p:cNvCxnSpPr>
            <a:cxnSpLocks/>
          </p:cNvCxnSpPr>
          <p:nvPr/>
        </p:nvCxnSpPr>
        <p:spPr>
          <a:xfrm flipV="1">
            <a:off x="3557174" y="2880650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6251CDD-44B2-A689-3C04-EC0518A8EA5E}"/>
              </a:ext>
            </a:extLst>
          </p:cNvPr>
          <p:cNvSpPr txBox="1"/>
          <p:nvPr/>
        </p:nvSpPr>
        <p:spPr>
          <a:xfrm>
            <a:off x="3742510" y="2727064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5</a:t>
            </a:r>
            <a:endParaRPr lang="en-GB" sz="1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24C8AE4-A3A2-B915-90F8-09B6F05B09D1}"/>
              </a:ext>
            </a:extLst>
          </p:cNvPr>
          <p:cNvSpPr txBox="1"/>
          <p:nvPr/>
        </p:nvSpPr>
        <p:spPr>
          <a:xfrm>
            <a:off x="3000949" y="2727064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&gt;24</a:t>
            </a:r>
            <a:endParaRPr lang="en-GB" sz="14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AFD71A-D4C6-BCE9-4F0E-6B5EE4C0F011}"/>
              </a:ext>
            </a:extLst>
          </p:cNvPr>
          <p:cNvSpPr txBox="1"/>
          <p:nvPr/>
        </p:nvSpPr>
        <p:spPr>
          <a:xfrm>
            <a:off x="4670361" y="2727064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7–10</a:t>
            </a:r>
            <a:endParaRPr lang="en-GB" sz="14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473148-49E8-88BD-78E5-460784F80E87}"/>
              </a:ext>
            </a:extLst>
          </p:cNvPr>
          <p:cNvSpPr txBox="1"/>
          <p:nvPr/>
        </p:nvSpPr>
        <p:spPr>
          <a:xfrm>
            <a:off x="5658921" y="2550752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2</a:t>
            </a:r>
            <a:endParaRPr lang="en-GB" sz="10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4F4F958-2264-3BBE-7FD9-D3BE1D593311}"/>
              </a:ext>
            </a:extLst>
          </p:cNvPr>
          <p:cNvSpPr txBox="1"/>
          <p:nvPr/>
        </p:nvSpPr>
        <p:spPr>
          <a:xfrm>
            <a:off x="5658921" y="2730074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3</a:t>
            </a:r>
            <a:endParaRPr lang="en-GB" sz="10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E523E80-EC64-5A4A-39A0-A4CCF2EEE152}"/>
              </a:ext>
            </a:extLst>
          </p:cNvPr>
          <p:cNvSpPr txBox="1"/>
          <p:nvPr/>
        </p:nvSpPr>
        <p:spPr>
          <a:xfrm>
            <a:off x="5658921" y="2927723"/>
            <a:ext cx="428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3+</a:t>
            </a:r>
            <a:endParaRPr lang="en-GB" sz="10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BE847D-EB25-9971-5F9F-96FCC7ACE1EF}"/>
              </a:ext>
            </a:extLst>
          </p:cNvPr>
          <p:cNvSpPr txBox="1"/>
          <p:nvPr/>
        </p:nvSpPr>
        <p:spPr>
          <a:xfrm>
            <a:off x="5838683" y="2536476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(25%)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3A27806-982F-F1BF-4A02-46F3B1FB03F7}"/>
              </a:ext>
            </a:extLst>
          </p:cNvPr>
          <p:cNvSpPr txBox="1"/>
          <p:nvPr/>
        </p:nvSpPr>
        <p:spPr>
          <a:xfrm>
            <a:off x="5838683" y="2730683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(55%)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B13A8F8-5AAC-BFC5-4B91-56C240F74744}"/>
              </a:ext>
            </a:extLst>
          </p:cNvPr>
          <p:cNvSpPr txBox="1"/>
          <p:nvPr/>
        </p:nvSpPr>
        <p:spPr>
          <a:xfrm>
            <a:off x="5838683" y="2925145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(20%)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9D451E67-8E5B-10AD-1C6E-06CE64CC502E}"/>
              </a:ext>
            </a:extLst>
          </p:cNvPr>
          <p:cNvSpPr/>
          <p:nvPr/>
        </p:nvSpPr>
        <p:spPr>
          <a:xfrm>
            <a:off x="5589359" y="2616877"/>
            <a:ext cx="45719" cy="52815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446EE75-A63A-A2F6-7BEA-BA94F2FF1A18}"/>
              </a:ext>
            </a:extLst>
          </p:cNvPr>
          <p:cNvCxnSpPr>
            <a:cxnSpLocks/>
          </p:cNvCxnSpPr>
          <p:nvPr/>
        </p:nvCxnSpPr>
        <p:spPr>
          <a:xfrm flipV="1">
            <a:off x="5218746" y="2880650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4CE55B6-C975-C002-7AAE-8D9B49380D97}"/>
              </a:ext>
            </a:extLst>
          </p:cNvPr>
          <p:cNvSpPr txBox="1"/>
          <p:nvPr/>
        </p:nvSpPr>
        <p:spPr>
          <a:xfrm>
            <a:off x="6724698" y="3340321"/>
            <a:ext cx="733917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3–4</a:t>
            </a:r>
            <a:br>
              <a:rPr lang="en-GB" sz="1400" b="1"/>
            </a:br>
            <a:r>
              <a:rPr lang="en-GB" sz="1050"/>
              <a:t>/day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954491F-2B5B-A50C-11E2-E55D25B1EB9B}"/>
              </a:ext>
            </a:extLst>
          </p:cNvPr>
          <p:cNvSpPr txBox="1"/>
          <p:nvPr/>
        </p:nvSpPr>
        <p:spPr>
          <a:xfrm>
            <a:off x="3630852" y="1628167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After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CA462C-6386-7F17-F190-0EE6A4BF33AE}"/>
              </a:ext>
            </a:extLst>
          </p:cNvPr>
          <p:cNvSpPr txBox="1"/>
          <p:nvPr/>
        </p:nvSpPr>
        <p:spPr>
          <a:xfrm>
            <a:off x="2893946" y="1628168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Before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75D1807-A83E-AB59-2430-C42BF27374EE}"/>
              </a:ext>
            </a:extLst>
          </p:cNvPr>
          <p:cNvSpPr txBox="1"/>
          <p:nvPr/>
        </p:nvSpPr>
        <p:spPr>
          <a:xfrm>
            <a:off x="5590685" y="1628167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After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250C6A7-1000-7665-1750-669EED57335E}"/>
              </a:ext>
            </a:extLst>
          </p:cNvPr>
          <p:cNvSpPr txBox="1"/>
          <p:nvPr/>
        </p:nvSpPr>
        <p:spPr>
          <a:xfrm>
            <a:off x="4564125" y="1628168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Before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1AD45F1-9D19-E862-66A1-7A43AE8AE6D1}"/>
              </a:ext>
            </a:extLst>
          </p:cNvPr>
          <p:cNvSpPr txBox="1"/>
          <p:nvPr/>
        </p:nvSpPr>
        <p:spPr>
          <a:xfrm>
            <a:off x="7638515" y="1628167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After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1524D0E-E7D3-8865-B9CF-73FF3DFEB4B3}"/>
              </a:ext>
            </a:extLst>
          </p:cNvPr>
          <p:cNvSpPr txBox="1"/>
          <p:nvPr/>
        </p:nvSpPr>
        <p:spPr>
          <a:xfrm>
            <a:off x="6700835" y="1628168"/>
            <a:ext cx="805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Before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E9EF78E-2197-8923-1A76-501D7F9147F1}"/>
              </a:ext>
            </a:extLst>
          </p:cNvPr>
          <p:cNvSpPr txBox="1"/>
          <p:nvPr/>
        </p:nvSpPr>
        <p:spPr>
          <a:xfrm>
            <a:off x="6725063" y="2750147"/>
            <a:ext cx="16006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/>
              <a:t>n/a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3C2B0A-1B96-6920-5A16-1B8B896ADE03}"/>
              </a:ext>
            </a:extLst>
          </p:cNvPr>
          <p:cNvSpPr txBox="1"/>
          <p:nvPr/>
        </p:nvSpPr>
        <p:spPr>
          <a:xfrm>
            <a:off x="3000949" y="3401055"/>
            <a:ext cx="586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/>
              <a:t>n/a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6466458-9DF4-DCD7-DE2A-EE9DBA7FD8E9}"/>
              </a:ext>
            </a:extLst>
          </p:cNvPr>
          <p:cNvCxnSpPr>
            <a:cxnSpLocks/>
          </p:cNvCxnSpPr>
          <p:nvPr/>
        </p:nvCxnSpPr>
        <p:spPr>
          <a:xfrm flipV="1">
            <a:off x="3557174" y="3530470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8AD4805A-5026-8404-CB69-AF5DA978FE10}"/>
              </a:ext>
            </a:extLst>
          </p:cNvPr>
          <p:cNvSpPr txBox="1"/>
          <p:nvPr/>
        </p:nvSpPr>
        <p:spPr>
          <a:xfrm>
            <a:off x="3742510" y="3374039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≤4</a:t>
            </a:r>
            <a:endParaRPr lang="en-GB" sz="14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B98982-9735-2629-D9A3-3A19C8B32E3F}"/>
              </a:ext>
            </a:extLst>
          </p:cNvPr>
          <p:cNvSpPr txBox="1"/>
          <p:nvPr/>
        </p:nvSpPr>
        <p:spPr>
          <a:xfrm>
            <a:off x="7791272" y="3349305"/>
            <a:ext cx="733917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4–5</a:t>
            </a:r>
            <a:br>
              <a:rPr lang="en-GB" sz="1400" b="1"/>
            </a:br>
            <a:r>
              <a:rPr lang="en-GB" sz="1050"/>
              <a:t>/day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777F45E-7B5D-A6F6-575C-50ED061CD308}"/>
              </a:ext>
            </a:extLst>
          </p:cNvPr>
          <p:cNvCxnSpPr>
            <a:cxnSpLocks/>
          </p:cNvCxnSpPr>
          <p:nvPr/>
        </p:nvCxnSpPr>
        <p:spPr>
          <a:xfrm>
            <a:off x="7477452" y="3527927"/>
            <a:ext cx="306215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CBC3755B-283C-10EB-4289-5A16F8A26B27}"/>
              </a:ext>
            </a:extLst>
          </p:cNvPr>
          <p:cNvSpPr txBox="1"/>
          <p:nvPr/>
        </p:nvSpPr>
        <p:spPr>
          <a:xfrm>
            <a:off x="4661090" y="3374040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2</a:t>
            </a:r>
            <a:endParaRPr lang="en-GB" sz="14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ABCE8C1-7745-8438-B736-171A11724546}"/>
              </a:ext>
            </a:extLst>
          </p:cNvPr>
          <p:cNvSpPr txBox="1"/>
          <p:nvPr/>
        </p:nvSpPr>
        <p:spPr>
          <a:xfrm>
            <a:off x="5634266" y="3372009"/>
            <a:ext cx="350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/>
              <a:t>1</a:t>
            </a:r>
            <a:endParaRPr lang="en-GB" sz="110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981F4FE-EDB9-CAD2-30DE-F7712FA82705}"/>
              </a:ext>
            </a:extLst>
          </p:cNvPr>
          <p:cNvSpPr txBox="1"/>
          <p:nvPr/>
        </p:nvSpPr>
        <p:spPr>
          <a:xfrm>
            <a:off x="4667543" y="3200924"/>
            <a:ext cx="16006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/>
              <a:t>Median: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683A40-06D1-D1E2-7899-8852E2889A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611799" y="1129751"/>
            <a:ext cx="493200" cy="49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49ED1-32C4-CE55-4DD8-E73675F66212}"/>
              </a:ext>
            </a:extLst>
          </p:cNvPr>
          <p:cNvSpPr txBox="1"/>
          <p:nvPr/>
        </p:nvSpPr>
        <p:spPr>
          <a:xfrm>
            <a:off x="918666" y="3979800"/>
            <a:ext cx="1699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Tours Regional and University Hospital</a:t>
            </a:r>
          </a:p>
          <a:p>
            <a:r>
              <a:rPr lang="en-GB" sz="1000"/>
              <a:t>France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7FAF0-B6DF-A52C-C7FF-634B46BC5A38}"/>
              </a:ext>
            </a:extLst>
          </p:cNvPr>
          <p:cNvSpPr txBox="1"/>
          <p:nvPr/>
        </p:nvSpPr>
        <p:spPr>
          <a:xfrm>
            <a:off x="2996632" y="4178550"/>
            <a:ext cx="586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/>
              <a:t>n/a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5568A-3159-9A6E-7C7C-1D06E0A520A2}"/>
              </a:ext>
            </a:extLst>
          </p:cNvPr>
          <p:cNvSpPr txBox="1"/>
          <p:nvPr/>
        </p:nvSpPr>
        <p:spPr>
          <a:xfrm>
            <a:off x="3764856" y="4155467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4-6</a:t>
            </a:r>
            <a:endParaRPr lang="en-GB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9B5830-9A3F-7C7C-B05D-251719AB264E}"/>
              </a:ext>
            </a:extLst>
          </p:cNvPr>
          <p:cNvSpPr txBox="1"/>
          <p:nvPr/>
        </p:nvSpPr>
        <p:spPr>
          <a:xfrm>
            <a:off x="4691271" y="4175588"/>
            <a:ext cx="58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5–6</a:t>
            </a:r>
            <a:endParaRPr lang="en-GB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9F651-0410-6A54-37C9-C584C48D3B57}"/>
              </a:ext>
            </a:extLst>
          </p:cNvPr>
          <p:cNvSpPr txBox="1"/>
          <p:nvPr/>
        </p:nvSpPr>
        <p:spPr>
          <a:xfrm>
            <a:off x="5658921" y="3989081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2</a:t>
            </a:r>
            <a:endParaRPr lang="en-GB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14787-C071-06C2-4357-6C5D1A4B2404}"/>
              </a:ext>
            </a:extLst>
          </p:cNvPr>
          <p:cNvSpPr txBox="1"/>
          <p:nvPr/>
        </p:nvSpPr>
        <p:spPr>
          <a:xfrm>
            <a:off x="5658921" y="4190538"/>
            <a:ext cx="350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3</a:t>
            </a:r>
            <a:endParaRPr lang="en-GB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A0C843-E25E-B5D6-D218-0028241F9B8D}"/>
              </a:ext>
            </a:extLst>
          </p:cNvPr>
          <p:cNvSpPr txBox="1"/>
          <p:nvPr/>
        </p:nvSpPr>
        <p:spPr>
          <a:xfrm>
            <a:off x="5658921" y="4391995"/>
            <a:ext cx="428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/>
              <a:t>4+</a:t>
            </a:r>
            <a:endParaRPr lang="en-GB" sz="1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0B824-E5AE-C046-C291-C651221BAFBA}"/>
              </a:ext>
            </a:extLst>
          </p:cNvPr>
          <p:cNvSpPr txBox="1"/>
          <p:nvPr/>
        </p:nvSpPr>
        <p:spPr>
          <a:xfrm>
            <a:off x="5838683" y="3980494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(65%)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396C92-6E09-C90A-FB0F-F640C7DE2B61}"/>
              </a:ext>
            </a:extLst>
          </p:cNvPr>
          <p:cNvSpPr txBox="1"/>
          <p:nvPr/>
        </p:nvSpPr>
        <p:spPr>
          <a:xfrm>
            <a:off x="5838683" y="4169339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/>
              <a:t>(20%)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9ECA38-5A9D-4035-1184-92D53C6E4004}"/>
              </a:ext>
            </a:extLst>
          </p:cNvPr>
          <p:cNvSpPr txBox="1"/>
          <p:nvPr/>
        </p:nvSpPr>
        <p:spPr>
          <a:xfrm>
            <a:off x="5838683" y="4375873"/>
            <a:ext cx="563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/>
              <a:t>(1%)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8D6225A1-C228-4C06-6E1E-4B71585CA1BC}"/>
              </a:ext>
            </a:extLst>
          </p:cNvPr>
          <p:cNvSpPr/>
          <p:nvPr/>
        </p:nvSpPr>
        <p:spPr>
          <a:xfrm>
            <a:off x="5581290" y="4055206"/>
            <a:ext cx="61856" cy="5645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FF00"/>
              </a:highlight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531F9F-1111-F37C-1211-480DB24340BF}"/>
              </a:ext>
            </a:extLst>
          </p:cNvPr>
          <p:cNvCxnSpPr>
            <a:cxnSpLocks/>
          </p:cNvCxnSpPr>
          <p:nvPr/>
        </p:nvCxnSpPr>
        <p:spPr>
          <a:xfrm flipV="1">
            <a:off x="5218746" y="4328872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C2CB74-8DF4-D103-63CB-1589B3A41666}"/>
              </a:ext>
            </a:extLst>
          </p:cNvPr>
          <p:cNvCxnSpPr>
            <a:cxnSpLocks/>
          </p:cNvCxnSpPr>
          <p:nvPr/>
        </p:nvCxnSpPr>
        <p:spPr>
          <a:xfrm>
            <a:off x="7477452" y="4309355"/>
            <a:ext cx="306215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3E3CBC-0CE7-75EF-AE78-6935CDC82CDB}"/>
              </a:ext>
            </a:extLst>
          </p:cNvPr>
          <p:cNvSpPr txBox="1"/>
          <p:nvPr/>
        </p:nvSpPr>
        <p:spPr>
          <a:xfrm>
            <a:off x="7847920" y="4005969"/>
            <a:ext cx="69360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/>
              <a:t>9-12</a:t>
            </a:r>
            <a:br>
              <a:rPr lang="en-GB" sz="1400" b="1"/>
            </a:br>
            <a:r>
              <a:rPr lang="en-GB" sz="1050"/>
              <a:t>/week</a:t>
            </a:r>
          </a:p>
          <a:p>
            <a:pPr algn="ctr"/>
            <a:r>
              <a:rPr lang="en-GB" sz="800"/>
              <a:t>about 25% increase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EB1B2-DD9A-0D43-CC12-79BBD39483EB}"/>
              </a:ext>
            </a:extLst>
          </p:cNvPr>
          <p:cNvSpPr txBox="1"/>
          <p:nvPr/>
        </p:nvSpPr>
        <p:spPr>
          <a:xfrm>
            <a:off x="6748931" y="4178550"/>
            <a:ext cx="6942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/>
              <a:t>n/a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D9E7CE-73AA-557D-CAC3-DBF77E670EB5}"/>
              </a:ext>
            </a:extLst>
          </p:cNvPr>
          <p:cNvCxnSpPr>
            <a:cxnSpLocks/>
          </p:cNvCxnSpPr>
          <p:nvPr/>
        </p:nvCxnSpPr>
        <p:spPr>
          <a:xfrm flipV="1">
            <a:off x="3557174" y="4309053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0046AA-D50E-1F5D-309B-FC7A2DE03D7D}"/>
              </a:ext>
            </a:extLst>
          </p:cNvPr>
          <p:cNvCxnSpPr>
            <a:cxnSpLocks/>
          </p:cNvCxnSpPr>
          <p:nvPr/>
        </p:nvCxnSpPr>
        <p:spPr>
          <a:xfrm>
            <a:off x="576263" y="3914758"/>
            <a:ext cx="7991475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59EC1627-25A6-B85E-EC8E-028AD2D2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FDD016E0-6AC8-CE3E-FAF7-8FC2A5DFD1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4960" y="4047431"/>
            <a:ext cx="292841" cy="2861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E0985C-3DBD-7432-41DF-1329223D4C29}"/>
              </a:ext>
            </a:extLst>
          </p:cNvPr>
          <p:cNvCxnSpPr>
            <a:cxnSpLocks/>
          </p:cNvCxnSpPr>
          <p:nvPr/>
        </p:nvCxnSpPr>
        <p:spPr>
          <a:xfrm flipV="1">
            <a:off x="5218746" y="3535434"/>
            <a:ext cx="305563" cy="60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2227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hlinkClick r:id="rId3" action="ppaction://hlinksldjump"/>
            <a:extLst>
              <a:ext uri="{FF2B5EF4-FFF2-40B4-BE49-F238E27FC236}">
                <a16:creationId xmlns:a16="http://schemas.microsoft.com/office/drawing/2014/main" id="{48829001-0D4A-F0E6-4C6C-34A06BF9C4A9}"/>
              </a:ext>
            </a:extLst>
          </p:cNvPr>
          <p:cNvSpPr/>
          <p:nvPr/>
        </p:nvSpPr>
        <p:spPr>
          <a:xfrm>
            <a:off x="549275" y="1226955"/>
            <a:ext cx="8045450" cy="463298"/>
          </a:xfrm>
          <a:custGeom>
            <a:avLst/>
            <a:gdLst>
              <a:gd name="connsiteX0" fmla="*/ 0 w 8045450"/>
              <a:gd name="connsiteY0" fmla="*/ 0 h 539788"/>
              <a:gd name="connsiteX1" fmla="*/ 8045450 w 8045450"/>
              <a:gd name="connsiteY1" fmla="*/ 0 h 539788"/>
              <a:gd name="connsiteX2" fmla="*/ 8045450 w 8045450"/>
              <a:gd name="connsiteY2" fmla="*/ 539788 h 539788"/>
              <a:gd name="connsiteX3" fmla="*/ 0 w 8045450"/>
              <a:gd name="connsiteY3" fmla="*/ 539788 h 539788"/>
              <a:gd name="connsiteX4" fmla="*/ 0 w 8045450"/>
              <a:gd name="connsiteY4" fmla="*/ 0 h 5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539788">
                <a:moveTo>
                  <a:pt x="0" y="0"/>
                </a:moveTo>
                <a:lnTo>
                  <a:pt x="8045450" y="0"/>
                </a:lnTo>
                <a:lnTo>
                  <a:pt x="8045450" y="539788"/>
                </a:lnTo>
                <a:lnTo>
                  <a:pt x="0" y="539788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>
                <a:solidFill>
                  <a:schemeClr val="tx1"/>
                </a:solidFill>
              </a:rPr>
              <a:t>Objectives, features and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EED6-476F-7143-4E4D-07A10FE9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62B849A-4FBA-B016-FEC3-E632AD2E8C46}"/>
              </a:ext>
            </a:extLst>
          </p:cNvPr>
          <p:cNvSpPr txBox="1">
            <a:spLocks/>
          </p:cNvSpPr>
          <p:nvPr/>
        </p:nvSpPr>
        <p:spPr>
          <a:xfrm>
            <a:off x="462915" y="4600798"/>
            <a:ext cx="6819865" cy="360000"/>
          </a:xfrm>
          <a:prstGeom prst="rect">
            <a:avLst/>
          </a:prstGeom>
        </p:spPr>
        <p:txBody>
          <a:bodyPr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/>
              <a:t>TAVI: transcatheter aortic valve implantation.</a:t>
            </a:r>
          </a:p>
        </p:txBody>
      </p:sp>
      <p:sp>
        <p:nvSpPr>
          <p:cNvPr id="19" name="Freeform: Shape 18">
            <a:hlinkClick r:id="rId4" action="ppaction://hlinksldjump"/>
            <a:extLst>
              <a:ext uri="{FF2B5EF4-FFF2-40B4-BE49-F238E27FC236}">
                <a16:creationId xmlns:a16="http://schemas.microsoft.com/office/drawing/2014/main" id="{D7140B4E-BC6C-E52F-C1F2-00E2C5C237B8}"/>
              </a:ext>
            </a:extLst>
          </p:cNvPr>
          <p:cNvSpPr/>
          <p:nvPr/>
        </p:nvSpPr>
        <p:spPr>
          <a:xfrm>
            <a:off x="549275" y="1773744"/>
            <a:ext cx="8045450" cy="463298"/>
          </a:xfrm>
          <a:custGeom>
            <a:avLst/>
            <a:gdLst>
              <a:gd name="connsiteX0" fmla="*/ 0 w 8045450"/>
              <a:gd name="connsiteY0" fmla="*/ 0 h 526754"/>
              <a:gd name="connsiteX1" fmla="*/ 8045450 w 8045450"/>
              <a:gd name="connsiteY1" fmla="*/ 0 h 526754"/>
              <a:gd name="connsiteX2" fmla="*/ 8045450 w 8045450"/>
              <a:gd name="connsiteY2" fmla="*/ 526754 h 526754"/>
              <a:gd name="connsiteX3" fmla="*/ 0 w 8045450"/>
              <a:gd name="connsiteY3" fmla="*/ 526754 h 526754"/>
              <a:gd name="connsiteX4" fmla="*/ 0 w 8045450"/>
              <a:gd name="connsiteY4" fmla="*/ 0 h 5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526754">
                <a:moveTo>
                  <a:pt x="0" y="0"/>
                </a:moveTo>
                <a:lnTo>
                  <a:pt x="8045450" y="0"/>
                </a:lnTo>
                <a:lnTo>
                  <a:pt x="8045450" y="526754"/>
                </a:lnTo>
                <a:lnTo>
                  <a:pt x="0" y="526754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>
                <a:solidFill>
                  <a:schemeClr val="tx1"/>
                </a:solidFill>
              </a:rPr>
              <a:t>Clinical rationale to TAVI optimisation</a:t>
            </a:r>
          </a:p>
        </p:txBody>
      </p:sp>
      <p:sp>
        <p:nvSpPr>
          <p:cNvPr id="20" name="Freeform: Shape 19">
            <a:hlinkClick r:id="rId5" action="ppaction://hlinksldjump"/>
            <a:extLst>
              <a:ext uri="{FF2B5EF4-FFF2-40B4-BE49-F238E27FC236}">
                <a16:creationId xmlns:a16="http://schemas.microsoft.com/office/drawing/2014/main" id="{7E733738-9861-50B4-7AAE-6FE3E60B25CF}"/>
              </a:ext>
            </a:extLst>
          </p:cNvPr>
          <p:cNvSpPr/>
          <p:nvPr/>
        </p:nvSpPr>
        <p:spPr>
          <a:xfrm>
            <a:off x="549275" y="2320534"/>
            <a:ext cx="8045450" cy="463298"/>
          </a:xfrm>
          <a:custGeom>
            <a:avLst/>
            <a:gdLst>
              <a:gd name="connsiteX0" fmla="*/ 0 w 8045450"/>
              <a:gd name="connsiteY0" fmla="*/ 0 h 513699"/>
              <a:gd name="connsiteX1" fmla="*/ 8045450 w 8045450"/>
              <a:gd name="connsiteY1" fmla="*/ 0 h 513699"/>
              <a:gd name="connsiteX2" fmla="*/ 8045450 w 8045450"/>
              <a:gd name="connsiteY2" fmla="*/ 513699 h 513699"/>
              <a:gd name="connsiteX3" fmla="*/ 0 w 8045450"/>
              <a:gd name="connsiteY3" fmla="*/ 513699 h 513699"/>
              <a:gd name="connsiteX4" fmla="*/ 0 w 8045450"/>
              <a:gd name="connsiteY4" fmla="*/ 0 h 51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513699">
                <a:moveTo>
                  <a:pt x="0" y="0"/>
                </a:moveTo>
                <a:lnTo>
                  <a:pt x="8045450" y="0"/>
                </a:lnTo>
                <a:lnTo>
                  <a:pt x="8045450" y="513699"/>
                </a:lnTo>
                <a:lnTo>
                  <a:pt x="0" y="513699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>
                <a:solidFill>
                  <a:schemeClr val="tx1"/>
                </a:solidFill>
              </a:rPr>
              <a:t>Evidence and real-life experience </a:t>
            </a:r>
          </a:p>
        </p:txBody>
      </p:sp>
      <p:sp>
        <p:nvSpPr>
          <p:cNvPr id="21" name="Freeform: Shape 20">
            <a:hlinkClick r:id="rId6" action="ppaction://hlinksldjump"/>
            <a:extLst>
              <a:ext uri="{FF2B5EF4-FFF2-40B4-BE49-F238E27FC236}">
                <a16:creationId xmlns:a16="http://schemas.microsoft.com/office/drawing/2014/main" id="{991F2647-F2C0-EB6D-2699-50A09A7E0EAE}"/>
              </a:ext>
            </a:extLst>
          </p:cNvPr>
          <p:cNvSpPr/>
          <p:nvPr/>
        </p:nvSpPr>
        <p:spPr>
          <a:xfrm>
            <a:off x="548640" y="2862559"/>
            <a:ext cx="8045450" cy="463298"/>
          </a:xfrm>
          <a:custGeom>
            <a:avLst/>
            <a:gdLst>
              <a:gd name="connsiteX0" fmla="*/ 0 w 8045450"/>
              <a:gd name="connsiteY0" fmla="*/ 0 h 606077"/>
              <a:gd name="connsiteX1" fmla="*/ 8045450 w 8045450"/>
              <a:gd name="connsiteY1" fmla="*/ 0 h 606077"/>
              <a:gd name="connsiteX2" fmla="*/ 8045450 w 8045450"/>
              <a:gd name="connsiteY2" fmla="*/ 606077 h 606077"/>
              <a:gd name="connsiteX3" fmla="*/ 0 w 8045450"/>
              <a:gd name="connsiteY3" fmla="*/ 606077 h 606077"/>
              <a:gd name="connsiteX4" fmla="*/ 0 w 8045450"/>
              <a:gd name="connsiteY4" fmla="*/ 0 h 60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606077">
                <a:moveTo>
                  <a:pt x="0" y="0"/>
                </a:moveTo>
                <a:lnTo>
                  <a:pt x="8045450" y="0"/>
                </a:lnTo>
                <a:lnTo>
                  <a:pt x="8045450" y="606077"/>
                </a:lnTo>
                <a:lnTo>
                  <a:pt x="0" y="606077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>
                <a:solidFill>
                  <a:schemeClr val="tx1"/>
                </a:solidFill>
              </a:rPr>
              <a:t>Program implementation </a:t>
            </a:r>
          </a:p>
        </p:txBody>
      </p:sp>
      <p:sp>
        <p:nvSpPr>
          <p:cNvPr id="22" name="Freeform: Shape 21">
            <a:hlinkClick r:id="rId7" action="ppaction://hlinksldjump"/>
            <a:extLst>
              <a:ext uri="{FF2B5EF4-FFF2-40B4-BE49-F238E27FC236}">
                <a16:creationId xmlns:a16="http://schemas.microsoft.com/office/drawing/2014/main" id="{1B83BA66-E536-2FD7-E2DF-10DD669E8612}"/>
              </a:ext>
            </a:extLst>
          </p:cNvPr>
          <p:cNvSpPr/>
          <p:nvPr/>
        </p:nvSpPr>
        <p:spPr>
          <a:xfrm>
            <a:off x="548640" y="3409348"/>
            <a:ext cx="8045450" cy="463298"/>
          </a:xfrm>
          <a:custGeom>
            <a:avLst/>
            <a:gdLst>
              <a:gd name="connsiteX0" fmla="*/ 0 w 8045450"/>
              <a:gd name="connsiteY0" fmla="*/ 0 h 606077"/>
              <a:gd name="connsiteX1" fmla="*/ 8045450 w 8045450"/>
              <a:gd name="connsiteY1" fmla="*/ 0 h 606077"/>
              <a:gd name="connsiteX2" fmla="*/ 8045450 w 8045450"/>
              <a:gd name="connsiteY2" fmla="*/ 606077 h 606077"/>
              <a:gd name="connsiteX3" fmla="*/ 0 w 8045450"/>
              <a:gd name="connsiteY3" fmla="*/ 606077 h 606077"/>
              <a:gd name="connsiteX4" fmla="*/ 0 w 8045450"/>
              <a:gd name="connsiteY4" fmla="*/ 0 h 60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606077">
                <a:moveTo>
                  <a:pt x="0" y="0"/>
                </a:moveTo>
                <a:lnTo>
                  <a:pt x="8045450" y="0"/>
                </a:lnTo>
                <a:lnTo>
                  <a:pt x="8045450" y="606077"/>
                </a:lnTo>
                <a:lnTo>
                  <a:pt x="0" y="606077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>
                <a:solidFill>
                  <a:schemeClr val="tx1"/>
                </a:solidFill>
              </a:rPr>
              <a:t>Evidence-based best practices and protocols</a:t>
            </a:r>
            <a:endParaRPr lang="en-GB" sz="1400" kern="1200">
              <a:solidFill>
                <a:schemeClr val="tx1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7509E75-EFFF-F220-79F8-0B8F1351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7031736" cy="685800"/>
          </a:xfrm>
        </p:spPr>
        <p:txBody>
          <a:bodyPr/>
          <a:lstStyle/>
          <a:p>
            <a:r>
              <a:rPr lang="en-GB"/>
              <a:t>Content</a:t>
            </a:r>
          </a:p>
        </p:txBody>
      </p:sp>
      <p:sp>
        <p:nvSpPr>
          <p:cNvPr id="2" name="Freeform: Shape 21">
            <a:hlinkClick r:id="rId7" action="ppaction://hlinksldjump"/>
            <a:extLst>
              <a:ext uri="{FF2B5EF4-FFF2-40B4-BE49-F238E27FC236}">
                <a16:creationId xmlns:a16="http://schemas.microsoft.com/office/drawing/2014/main" id="{35A4C26E-B52F-C495-37AE-B4D5B0E20844}"/>
              </a:ext>
            </a:extLst>
          </p:cNvPr>
          <p:cNvSpPr/>
          <p:nvPr/>
        </p:nvSpPr>
        <p:spPr>
          <a:xfrm>
            <a:off x="548640" y="3956463"/>
            <a:ext cx="8045450" cy="463298"/>
          </a:xfrm>
          <a:custGeom>
            <a:avLst/>
            <a:gdLst>
              <a:gd name="connsiteX0" fmla="*/ 0 w 8045450"/>
              <a:gd name="connsiteY0" fmla="*/ 0 h 606077"/>
              <a:gd name="connsiteX1" fmla="*/ 8045450 w 8045450"/>
              <a:gd name="connsiteY1" fmla="*/ 0 h 606077"/>
              <a:gd name="connsiteX2" fmla="*/ 8045450 w 8045450"/>
              <a:gd name="connsiteY2" fmla="*/ 606077 h 606077"/>
              <a:gd name="connsiteX3" fmla="*/ 0 w 8045450"/>
              <a:gd name="connsiteY3" fmla="*/ 606077 h 606077"/>
              <a:gd name="connsiteX4" fmla="*/ 0 w 8045450"/>
              <a:gd name="connsiteY4" fmla="*/ 0 h 60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450" h="606077">
                <a:moveTo>
                  <a:pt x="0" y="0"/>
                </a:moveTo>
                <a:lnTo>
                  <a:pt x="8045450" y="0"/>
                </a:lnTo>
                <a:lnTo>
                  <a:pt x="8045450" y="606077"/>
                </a:lnTo>
                <a:lnTo>
                  <a:pt x="0" y="606077"/>
                </a:lnTo>
                <a:lnTo>
                  <a:pt x="0" y="0"/>
                </a:lnTo>
                <a:close/>
              </a:path>
            </a:pathLst>
          </a:custGeom>
          <a:solidFill>
            <a:srgbClr val="DBE4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10800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>
                <a:solidFill>
                  <a:schemeClr val="tx1"/>
                </a:solidFill>
              </a:rPr>
              <a:t>Criteria to success and program status</a:t>
            </a:r>
            <a:endParaRPr lang="en-GB" sz="1400" kern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890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DC98FFE-27E0-FD4E-A956-927927C03D0F}"/>
              </a:ext>
            </a:extLst>
          </p:cNvPr>
          <p:cNvCxnSpPr>
            <a:cxnSpLocks/>
          </p:cNvCxnSpPr>
          <p:nvPr/>
        </p:nvCxnSpPr>
        <p:spPr>
          <a:xfrm>
            <a:off x="5015101" y="2055094"/>
            <a:ext cx="0" cy="172459"/>
          </a:xfrm>
          <a:prstGeom prst="straightConnector1">
            <a:avLst/>
          </a:prstGeom>
          <a:ln w="19050">
            <a:solidFill>
              <a:srgbClr val="7A99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95399DC-963B-D74F-9698-CBEBE8CB2BFB}"/>
              </a:ext>
            </a:extLst>
          </p:cNvPr>
          <p:cNvCxnSpPr>
            <a:cxnSpLocks/>
          </p:cNvCxnSpPr>
          <p:nvPr/>
        </p:nvCxnSpPr>
        <p:spPr>
          <a:xfrm flipH="1">
            <a:off x="5015101" y="2827322"/>
            <a:ext cx="890" cy="176461"/>
          </a:xfrm>
          <a:prstGeom prst="straightConnector1">
            <a:avLst/>
          </a:prstGeom>
          <a:ln w="19050">
            <a:solidFill>
              <a:srgbClr val="7A99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31124EA-3E54-4543-A081-75C35983ACE0}"/>
              </a:ext>
            </a:extLst>
          </p:cNvPr>
          <p:cNvCxnSpPr>
            <a:cxnSpLocks/>
          </p:cNvCxnSpPr>
          <p:nvPr/>
        </p:nvCxnSpPr>
        <p:spPr>
          <a:xfrm flipH="1">
            <a:off x="5015101" y="3605687"/>
            <a:ext cx="890" cy="176461"/>
          </a:xfrm>
          <a:prstGeom prst="straightConnector1">
            <a:avLst/>
          </a:prstGeom>
          <a:ln w="19050">
            <a:solidFill>
              <a:srgbClr val="7A99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51E035-5EA7-4A49-88C1-62060BC07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4558918"/>
            <a:ext cx="5972400" cy="360000"/>
          </a:xfrm>
        </p:spPr>
        <p:txBody>
          <a:bodyPr/>
          <a:lstStyle/>
          <a:p>
            <a:r>
              <a:rPr lang="en-GB" dirty="0"/>
              <a:t>TAVI: transcatheter aortic valve implantation; TF: transfemoral.</a:t>
            </a:r>
          </a:p>
          <a:p>
            <a:r>
              <a:rPr lang="en-GB" sz="700" dirty="0"/>
              <a:t>1. McCalmont G </a:t>
            </a:r>
            <a:r>
              <a:rPr lang="en-GB" sz="700" i="1" dirty="0"/>
              <a:t>et al.</a:t>
            </a:r>
            <a:r>
              <a:rPr lang="en-GB" sz="700" dirty="0"/>
              <a:t> </a:t>
            </a:r>
            <a:r>
              <a:rPr lang="en-GB" sz="700" i="1" dirty="0"/>
              <a:t>Clin </a:t>
            </a:r>
            <a:r>
              <a:rPr lang="en-GB" sz="700" i="1" dirty="0" err="1"/>
              <a:t>Cardiol</a:t>
            </a:r>
            <a:r>
              <a:rPr lang="en-GB" sz="700" dirty="0"/>
              <a:t>. 2021; </a:t>
            </a:r>
            <a:r>
              <a:rPr lang="en-GB" sz="700" b="1" dirty="0"/>
              <a:t>44:</a:t>
            </a:r>
            <a:r>
              <a:rPr lang="en-GB" sz="700" dirty="0"/>
              <a:t> 1344</a:t>
            </a:r>
            <a:r>
              <a:rPr lang="en-GB" sz="700" dirty="0">
                <a:cs typeface="Arial" panose="020B0604020202020204" pitchFamily="34" charset="0"/>
              </a:rPr>
              <a:t>–53</a:t>
            </a:r>
            <a:r>
              <a:rPr lang="en-GB" dirty="0">
                <a:cs typeface="Arial" panose="020B0604020202020204" pitchFamily="34" charset="0"/>
              </a:rPr>
              <a:t>.</a:t>
            </a:r>
            <a:endParaRPr lang="en-GB" sz="7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C7EE66C-6195-4CD7-ACF2-3A47EE8D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BENCHMARK Registry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12BD-AAEF-4516-9FD2-ED25C90C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3" y="1069452"/>
            <a:ext cx="3480478" cy="1046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/>
              <a:t>Setting a benchmark for resource utilisation and quality of care in </a:t>
            </a:r>
            <a:br>
              <a:rPr lang="en-GB" sz="1400" b="1"/>
            </a:br>
            <a:r>
              <a:rPr lang="en-GB" sz="1400" b="1"/>
              <a:t>patients undergoing TF TAVI in Europe</a:t>
            </a:r>
          </a:p>
          <a:p>
            <a:r>
              <a:rPr lang="en-GB" sz="1200"/>
              <a:t>A multicentre, international, non-interventional registry in patients with severe aortic stenosis undergoing TF TAVI</a:t>
            </a:r>
            <a:r>
              <a:rPr lang="en-GB" sz="1200" baseline="30000"/>
              <a:t>1</a:t>
            </a:r>
            <a:r>
              <a:rPr lang="en-GB" sz="1200"/>
              <a:t> </a:t>
            </a:r>
          </a:p>
          <a:p>
            <a:r>
              <a:rPr lang="en-GB" sz="1200"/>
              <a:t>Assessing the impact of implementing BENCHMARK Practices)</a:t>
            </a:r>
            <a:r>
              <a:rPr lang="en-GB" sz="1200" baseline="30000"/>
              <a:t>1</a:t>
            </a:r>
            <a:endParaRPr lang="en-GB" sz="1200"/>
          </a:p>
          <a:p>
            <a:endParaRPr lang="en-GB" sz="1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7EC13-3C87-4093-830A-D055ACCF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25BF0-7DFA-40C5-94C8-45B475767509}"/>
              </a:ext>
            </a:extLst>
          </p:cNvPr>
          <p:cNvSpPr txBox="1"/>
          <p:nvPr/>
        </p:nvSpPr>
        <p:spPr>
          <a:xfrm>
            <a:off x="481613" y="3678092"/>
            <a:ext cx="107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A8BEB4C-B61F-41B3-879F-4D07ECDE76D7}"/>
              </a:ext>
            </a:extLst>
          </p:cNvPr>
          <p:cNvSpPr txBox="1"/>
          <p:nvPr/>
        </p:nvSpPr>
        <p:spPr>
          <a:xfrm>
            <a:off x="1470070" y="3106441"/>
            <a:ext cx="1466450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/>
              <a:t>centres</a:t>
            </a:r>
            <a:endParaRPr lang="en-GB" sz="1200" baseline="3000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A496ED4A-64F6-48DD-8953-877D7242E4F9}"/>
              </a:ext>
            </a:extLst>
          </p:cNvPr>
          <p:cNvSpPr txBox="1"/>
          <p:nvPr/>
        </p:nvSpPr>
        <p:spPr>
          <a:xfrm>
            <a:off x="1665877" y="2761455"/>
            <a:ext cx="107483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F7190-1EFB-4668-9D47-84267B909D8E}"/>
              </a:ext>
            </a:extLst>
          </p:cNvPr>
          <p:cNvCxnSpPr>
            <a:cxnSpLocks/>
          </p:cNvCxnSpPr>
          <p:nvPr/>
        </p:nvCxnSpPr>
        <p:spPr>
          <a:xfrm>
            <a:off x="703934" y="3582530"/>
            <a:ext cx="3352807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AF408E-D22C-4A55-B4DC-0BA70149B482}"/>
              </a:ext>
            </a:extLst>
          </p:cNvPr>
          <p:cNvCxnSpPr>
            <a:cxnSpLocks/>
          </p:cNvCxnSpPr>
          <p:nvPr/>
        </p:nvCxnSpPr>
        <p:spPr>
          <a:xfrm>
            <a:off x="1684019" y="2758270"/>
            <a:ext cx="0" cy="84128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">
            <a:extLst>
              <a:ext uri="{FF2B5EF4-FFF2-40B4-BE49-F238E27FC236}">
                <a16:creationId xmlns:a16="http://schemas.microsoft.com/office/drawing/2014/main" id="{C1520CF7-F07D-4EB0-9CE9-FA3786243DE2}"/>
              </a:ext>
            </a:extLst>
          </p:cNvPr>
          <p:cNvSpPr txBox="1"/>
          <p:nvPr/>
        </p:nvSpPr>
        <p:spPr>
          <a:xfrm>
            <a:off x="2842787" y="2761455"/>
            <a:ext cx="1141948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2,400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118C9EB-DE28-483F-8550-73A222610373}"/>
              </a:ext>
            </a:extLst>
          </p:cNvPr>
          <p:cNvSpPr txBox="1"/>
          <p:nvPr/>
        </p:nvSpPr>
        <p:spPr>
          <a:xfrm>
            <a:off x="2801987" y="3118206"/>
            <a:ext cx="1290661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/>
              <a:t>TAVI patients target enrolment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8F7C-1FDA-4B15-B2CC-ADA9A29D65B0}"/>
              </a:ext>
            </a:extLst>
          </p:cNvPr>
          <p:cNvSpPr txBox="1"/>
          <p:nvPr/>
        </p:nvSpPr>
        <p:spPr>
          <a:xfrm>
            <a:off x="2702383" y="4038875"/>
            <a:ext cx="13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target </a:t>
            </a:r>
            <a:br>
              <a:rPr lang="en-GB" sz="1200"/>
            </a:br>
            <a:r>
              <a:rPr lang="en-GB" sz="1200"/>
              <a:t>completion date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E7029748-1A7D-44CE-948A-8347A758A15D}"/>
              </a:ext>
            </a:extLst>
          </p:cNvPr>
          <p:cNvSpPr txBox="1"/>
          <p:nvPr/>
        </p:nvSpPr>
        <p:spPr>
          <a:xfrm>
            <a:off x="2873419" y="3649403"/>
            <a:ext cx="107483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2024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B88B12-848B-4F8D-B835-2DF87A935BCA}"/>
              </a:ext>
            </a:extLst>
          </p:cNvPr>
          <p:cNvSpPr txBox="1"/>
          <p:nvPr/>
        </p:nvSpPr>
        <p:spPr>
          <a:xfrm>
            <a:off x="313757" y="2761455"/>
            <a:ext cx="1619579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75556E73-0FCB-40FF-9DAD-4FEB011A59DF}"/>
              </a:ext>
            </a:extLst>
          </p:cNvPr>
          <p:cNvSpPr txBox="1"/>
          <p:nvPr/>
        </p:nvSpPr>
        <p:spPr>
          <a:xfrm>
            <a:off x="685746" y="3087724"/>
            <a:ext cx="885269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200"/>
              <a:t>European countries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72340A-7665-B04B-9C20-B103AC2E4BD2}"/>
              </a:ext>
            </a:extLst>
          </p:cNvPr>
          <p:cNvSpPr/>
          <p:nvPr/>
        </p:nvSpPr>
        <p:spPr>
          <a:xfrm>
            <a:off x="4715216" y="1455325"/>
            <a:ext cx="599769" cy="599769"/>
          </a:xfrm>
          <a:prstGeom prst="ellipse">
            <a:avLst/>
          </a:prstGeom>
          <a:solidFill>
            <a:srgbClr val="89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F7966-4C02-AB46-BB32-DD6B36A1C301}"/>
              </a:ext>
            </a:extLst>
          </p:cNvPr>
          <p:cNvSpPr/>
          <p:nvPr/>
        </p:nvSpPr>
        <p:spPr>
          <a:xfrm>
            <a:off x="4837006" y="152437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1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50215-7F0D-3947-96EF-4CD44CE2CCA3}"/>
              </a:ext>
            </a:extLst>
          </p:cNvPr>
          <p:cNvSpPr/>
          <p:nvPr/>
        </p:nvSpPr>
        <p:spPr>
          <a:xfrm>
            <a:off x="4602931" y="1007377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/>
              <a:t>Phase</a:t>
            </a:r>
            <a:endParaRPr lang="en-US"/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B31F6EB2-B7B7-FE46-9B98-FC83F73B451E}"/>
              </a:ext>
            </a:extLst>
          </p:cNvPr>
          <p:cNvSpPr/>
          <p:nvPr/>
        </p:nvSpPr>
        <p:spPr>
          <a:xfrm>
            <a:off x="5273218" y="1441712"/>
            <a:ext cx="3870780" cy="6269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tx1"/>
                </a:solidFill>
              </a:rPr>
              <a:t>Before BENCHMARK </a:t>
            </a:r>
          </a:p>
          <a:p>
            <a:r>
              <a:rPr lang="en-GB" sz="1200">
                <a:solidFill>
                  <a:schemeClr val="tx1"/>
                </a:solidFill>
              </a:rPr>
              <a:t>Evaluation of patient outcomes, safety and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resource utilisation before implementation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of BENCHMARK Practices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81F789-B83E-E04F-8DEB-50731213BA69}"/>
              </a:ext>
            </a:extLst>
          </p:cNvPr>
          <p:cNvSpPr/>
          <p:nvPr/>
        </p:nvSpPr>
        <p:spPr>
          <a:xfrm>
            <a:off x="4715216" y="2227553"/>
            <a:ext cx="599769" cy="599769"/>
          </a:xfrm>
          <a:prstGeom prst="ellipse">
            <a:avLst/>
          </a:prstGeom>
          <a:solidFill>
            <a:srgbClr val="50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6D499B-4298-CC47-858F-2FBFFA055EB8}"/>
              </a:ext>
            </a:extLst>
          </p:cNvPr>
          <p:cNvSpPr/>
          <p:nvPr/>
        </p:nvSpPr>
        <p:spPr>
          <a:xfrm>
            <a:off x="4837006" y="229660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2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8" name="Rectangle: Rounded Corners 5">
            <a:extLst>
              <a:ext uri="{FF2B5EF4-FFF2-40B4-BE49-F238E27FC236}">
                <a16:creationId xmlns:a16="http://schemas.microsoft.com/office/drawing/2014/main" id="{4FB667E3-0D0E-A840-AD25-A90EEDCDD927}"/>
              </a:ext>
            </a:extLst>
          </p:cNvPr>
          <p:cNvSpPr/>
          <p:nvPr/>
        </p:nvSpPr>
        <p:spPr>
          <a:xfrm>
            <a:off x="5259921" y="2213940"/>
            <a:ext cx="4078800" cy="6269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tx1"/>
                </a:solidFill>
              </a:rPr>
              <a:t>Education phase </a:t>
            </a:r>
          </a:p>
          <a:p>
            <a:r>
              <a:rPr lang="en-GB" sz="1200">
                <a:solidFill>
                  <a:schemeClr val="tx1"/>
                </a:solidFill>
              </a:rPr>
              <a:t>Hospital self-assessment and education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on BENCHMARK Practices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647CFE4-3770-9549-B578-29516414B91C}"/>
              </a:ext>
            </a:extLst>
          </p:cNvPr>
          <p:cNvSpPr/>
          <p:nvPr/>
        </p:nvSpPr>
        <p:spPr>
          <a:xfrm>
            <a:off x="4715216" y="2999781"/>
            <a:ext cx="599769" cy="599769"/>
          </a:xfrm>
          <a:prstGeom prst="ellipse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5D8B7C1-37F8-C14E-A5CC-24150742311B}"/>
              </a:ext>
            </a:extLst>
          </p:cNvPr>
          <p:cNvSpPr/>
          <p:nvPr/>
        </p:nvSpPr>
        <p:spPr>
          <a:xfrm>
            <a:off x="4837006" y="306883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3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4" name="Rectangle: Rounded Corners 5">
            <a:extLst>
              <a:ext uri="{FF2B5EF4-FFF2-40B4-BE49-F238E27FC236}">
                <a16:creationId xmlns:a16="http://schemas.microsoft.com/office/drawing/2014/main" id="{0A1FCD5D-D87F-424C-823A-C7C93D3DC8FC}"/>
              </a:ext>
            </a:extLst>
          </p:cNvPr>
          <p:cNvSpPr/>
          <p:nvPr/>
        </p:nvSpPr>
        <p:spPr>
          <a:xfrm>
            <a:off x="5258898" y="2986168"/>
            <a:ext cx="3566005" cy="6269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tx1"/>
                </a:solidFill>
              </a:rPr>
              <a:t>Implementation phase </a:t>
            </a:r>
            <a:br>
              <a:rPr lang="en-GB" sz="1200" b="1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Incorporating BENCHMARK Practices into hospital routine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886F19-86B2-314A-96A9-12CF1A49C949}"/>
              </a:ext>
            </a:extLst>
          </p:cNvPr>
          <p:cNvSpPr/>
          <p:nvPr/>
        </p:nvSpPr>
        <p:spPr>
          <a:xfrm>
            <a:off x="4715216" y="3783313"/>
            <a:ext cx="599769" cy="599769"/>
          </a:xfrm>
          <a:prstGeom prst="ellipse">
            <a:avLst/>
          </a:prstGeom>
          <a:solidFill>
            <a:srgbClr val="8A2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118D47-A81E-8840-AE0C-3892117A79F0}"/>
              </a:ext>
            </a:extLst>
          </p:cNvPr>
          <p:cNvSpPr/>
          <p:nvPr/>
        </p:nvSpPr>
        <p:spPr>
          <a:xfrm>
            <a:off x="4837006" y="384719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4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7" name="Rectangle: Rounded Corners 5">
            <a:extLst>
              <a:ext uri="{FF2B5EF4-FFF2-40B4-BE49-F238E27FC236}">
                <a16:creationId xmlns:a16="http://schemas.microsoft.com/office/drawing/2014/main" id="{0CDD6099-62B5-EE4A-AC64-1AA34710281E}"/>
              </a:ext>
            </a:extLst>
          </p:cNvPr>
          <p:cNvSpPr/>
          <p:nvPr/>
        </p:nvSpPr>
        <p:spPr>
          <a:xfrm>
            <a:off x="5276285" y="3769700"/>
            <a:ext cx="3584685" cy="6269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tx1"/>
                </a:solidFill>
              </a:rPr>
              <a:t>After BENCHMARK </a:t>
            </a:r>
            <a:br>
              <a:rPr lang="en-GB" sz="1200" b="1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Evaluating the impact of implemented BENCHMARK Practices on patient outcomes, safety and resource utilisation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C9F1B3-FC00-CA76-5884-3EF8DC55426C}"/>
              </a:ext>
            </a:extLst>
          </p:cNvPr>
          <p:cNvCxnSpPr>
            <a:cxnSpLocks/>
          </p:cNvCxnSpPr>
          <p:nvPr/>
        </p:nvCxnSpPr>
        <p:spPr>
          <a:xfrm>
            <a:off x="2715131" y="2766019"/>
            <a:ext cx="0" cy="174227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813398-DC45-842D-C3A2-830F0D87D64D}"/>
              </a:ext>
            </a:extLst>
          </p:cNvPr>
          <p:cNvSpPr txBox="1"/>
          <p:nvPr/>
        </p:nvSpPr>
        <p:spPr>
          <a:xfrm>
            <a:off x="740925" y="4036661"/>
            <a:ext cx="187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First European BENCHMARK Registry outcomes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97C26F0-144B-1124-D586-3C53F24E81DD}"/>
              </a:ext>
            </a:extLst>
          </p:cNvPr>
          <p:cNvSpPr txBox="1"/>
          <p:nvPr/>
        </p:nvSpPr>
        <p:spPr>
          <a:xfrm>
            <a:off x="1186070" y="3649403"/>
            <a:ext cx="107483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2400" b="1">
                <a:latin typeface="Arial Black" panose="020B0A04020102020204" pitchFamily="34" charset="0"/>
              </a:rPr>
              <a:t>2023</a:t>
            </a:r>
          </a:p>
        </p:txBody>
      </p:sp>
      <p:pic>
        <p:nvPicPr>
          <p:cNvPr id="4" name="Picture 3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1EE7D359-AEF2-2ADD-99A0-5BE629AD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84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>
            <a:extLst>
              <a:ext uri="{FF2B5EF4-FFF2-40B4-BE49-F238E27FC236}">
                <a16:creationId xmlns:a16="http://schemas.microsoft.com/office/drawing/2014/main" id="{BB5545A8-578D-473E-D2C7-34A5B06C5285}"/>
              </a:ext>
            </a:extLst>
          </p:cNvPr>
          <p:cNvSpPr/>
          <p:nvPr/>
        </p:nvSpPr>
        <p:spPr>
          <a:xfrm>
            <a:off x="1944637" y="2024446"/>
            <a:ext cx="223851" cy="109283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DCB04-A269-E4CA-BBBF-F6A612BD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760"/>
            <a:ext cx="8046720" cy="685800"/>
          </a:xfrm>
        </p:spPr>
        <p:txBody>
          <a:bodyPr/>
          <a:lstStyle/>
          <a:p>
            <a:r>
              <a:rPr lang="en-GB"/>
              <a:t>BENCHMARK Registry study design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E8ABD-5A04-A7AB-F290-01090D80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252D6B-86C5-0E77-28BE-96F99BB389CC}"/>
              </a:ext>
            </a:extLst>
          </p:cNvPr>
          <p:cNvGrpSpPr/>
          <p:nvPr/>
        </p:nvGrpSpPr>
        <p:grpSpPr>
          <a:xfrm>
            <a:off x="482427" y="762240"/>
            <a:ext cx="3054629" cy="3344973"/>
            <a:chOff x="322052" y="417948"/>
            <a:chExt cx="3586469" cy="4949047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8AAC7A1C-5187-9CF3-ABD0-0D4E58C51F30}"/>
                </a:ext>
              </a:extLst>
            </p:cNvPr>
            <p:cNvSpPr txBox="1"/>
            <p:nvPr/>
          </p:nvSpPr>
          <p:spPr>
            <a:xfrm>
              <a:off x="432000" y="3929169"/>
              <a:ext cx="3476521" cy="1437826"/>
            </a:xfrm>
            <a:prstGeom prst="rect">
              <a:avLst/>
            </a:prstGeom>
            <a:solidFill>
              <a:srgbClr val="E9E6E1"/>
            </a:solidFill>
          </p:spPr>
          <p:txBody>
            <a:bodyPr vert="horz" wrap="square" lIns="0" tIns="66675" rIns="0" bIns="0" rtlCol="0">
              <a:noAutofit/>
            </a:bodyPr>
            <a:lstStyle/>
            <a:p>
              <a:pPr marL="116839" marR="413384">
                <a:lnSpc>
                  <a:spcPct val="108300"/>
                </a:lnSpc>
                <a:spcBef>
                  <a:spcPts val="525"/>
                </a:spcBef>
              </a:pPr>
              <a:r>
                <a:rPr sz="900" b="1" spc="-4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r>
                <a:rPr sz="900" b="1" spc="-5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implementing</a:t>
              </a:r>
              <a:r>
                <a:rPr sz="900" b="1" spc="-4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BENCHMARK</a:t>
              </a:r>
              <a:r>
                <a:rPr sz="900" b="1" spc="-5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spc="-2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Practices </a:t>
              </a:r>
              <a:endParaRPr lang="en-GB" sz="900" b="1" spc="-2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6839" marR="413384">
                <a:lnSpc>
                  <a:spcPct val="108300"/>
                </a:lnSpc>
                <a:spcBef>
                  <a:spcPts val="525"/>
                </a:spcBef>
              </a:pPr>
              <a:r>
                <a:rPr sz="900" spc="-3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Consecutive</a:t>
              </a:r>
              <a:r>
                <a:rPr lang="en-GB" sz="900" spc="-3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</a:t>
              </a:r>
              <a:r>
                <a:rPr sz="900" spc="-1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en-GB" sz="900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severe symptomatic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sz="900" spc="-5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3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3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3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sz="900" spc="-5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undergoing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transfemoral </a:t>
              </a:r>
              <a:r>
                <a:rPr sz="900" spc="-5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TAVI</a:t>
              </a:r>
              <a:r>
                <a:rPr sz="900" spc="-6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(n=1,507)*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6839">
                <a:lnSpc>
                  <a:spcPct val="100000"/>
                </a:lnSpc>
                <a:spcBef>
                  <a:spcPts val="670"/>
                </a:spcBef>
              </a:pP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30-</a:t>
              </a:r>
              <a:r>
                <a:rPr sz="900" spc="-3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sz="900" spc="-4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sz="900" spc="-4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12-month</a:t>
              </a:r>
              <a:r>
                <a:rPr sz="900" spc="-3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follow-</a:t>
              </a:r>
              <a:r>
                <a:rPr sz="900" spc="-2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15010366-AC0A-4B2C-FDF0-17BEEA12797F}"/>
                </a:ext>
              </a:extLst>
            </p:cNvPr>
            <p:cNvSpPr txBox="1"/>
            <p:nvPr/>
          </p:nvSpPr>
          <p:spPr>
            <a:xfrm>
              <a:off x="432001" y="846011"/>
              <a:ext cx="3476519" cy="1467682"/>
            </a:xfrm>
            <a:prstGeom prst="rect">
              <a:avLst/>
            </a:prstGeom>
            <a:solidFill>
              <a:srgbClr val="E9E6E1"/>
            </a:solidFill>
          </p:spPr>
          <p:txBody>
            <a:bodyPr vert="horz" wrap="square" lIns="0" tIns="66675" rIns="0" bIns="0" rtlCol="0">
              <a:noAutofit/>
            </a:bodyPr>
            <a:lstStyle/>
            <a:p>
              <a:pPr marL="116839" marR="325755">
                <a:lnSpc>
                  <a:spcPct val="108300"/>
                </a:lnSpc>
                <a:spcBef>
                  <a:spcPts val="525"/>
                </a:spcBef>
              </a:pPr>
              <a:r>
                <a:rPr sz="9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</a:t>
              </a:r>
              <a:r>
                <a:rPr sz="9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implementing</a:t>
              </a:r>
              <a:r>
                <a:rPr sz="9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BENCHMARK</a:t>
              </a:r>
              <a:r>
                <a:rPr sz="9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spc="-2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Practices</a:t>
              </a:r>
              <a:endParaRPr lang="en-GB" sz="9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6839" marR="325755">
                <a:lnSpc>
                  <a:spcPct val="108300"/>
                </a:lnSpc>
                <a:spcBef>
                  <a:spcPts val="525"/>
                </a:spcBef>
              </a:pPr>
              <a:r>
                <a:rPr lang="en-GB" sz="900" spc="-3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Consecutive </a:t>
              </a:r>
              <a:r>
                <a:rPr lang="en-GB" sz="900" spc="-2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</a:t>
              </a:r>
              <a:r>
                <a:rPr lang="en-GB" sz="900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en-GB" sz="900" spc="-20" dirty="0">
                  <a:latin typeface="Arial" panose="020B0604020202020204" pitchFamily="34" charset="0"/>
                  <a:cs typeface="Arial" panose="020B0604020202020204" pitchFamily="34" charset="0"/>
                </a:rPr>
                <a:t> severe symptomatic </a:t>
              </a:r>
              <a:r>
                <a:rPr lang="en-GB"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</a:t>
              </a:r>
              <a:r>
                <a:rPr lang="en-GB" sz="900" spc="-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</a:t>
              </a:r>
              <a:r>
                <a:rPr lang="en-GB" sz="900" spc="-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en-GB" sz="900" spc="-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3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GB" sz="900" spc="-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3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n-GB" sz="900" spc="-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3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lang="en-GB" sz="900" spc="-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undergoing</a:t>
              </a:r>
              <a:r>
                <a:rPr lang="en-GB" sz="900" spc="-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2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transfemoral </a:t>
              </a:r>
              <a:r>
                <a:rPr lang="en-GB" sz="900" spc="-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TAVI</a:t>
              </a:r>
              <a:r>
                <a:rPr lang="en-GB" sz="900" spc="-6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(n=898)*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6839">
                <a:lnSpc>
                  <a:spcPct val="100000"/>
                </a:lnSpc>
                <a:spcBef>
                  <a:spcPts val="670"/>
                </a:spcBef>
              </a:pPr>
              <a:r>
                <a:rPr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30-</a:t>
              </a:r>
              <a:r>
                <a:rPr sz="900" spc="-3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sz="900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sz="900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12-month</a:t>
              </a:r>
              <a:r>
                <a:rPr sz="900" spc="-3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follow-</a:t>
              </a:r>
              <a:r>
                <a:rPr sz="900" spc="-2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FA5D7B98-F055-BEA3-0C97-EDD3F16D3BFA}"/>
                </a:ext>
              </a:extLst>
            </p:cNvPr>
            <p:cNvSpPr txBox="1"/>
            <p:nvPr/>
          </p:nvSpPr>
          <p:spPr>
            <a:xfrm>
              <a:off x="322052" y="417948"/>
              <a:ext cx="1586008" cy="29219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endParaRPr sz="1200">
                <a:solidFill>
                  <a:srgbClr val="FF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8667662E-9E11-E1A8-D109-38D7C329D10D}"/>
                </a:ext>
              </a:extLst>
            </p:cNvPr>
            <p:cNvSpPr txBox="1"/>
            <p:nvPr/>
          </p:nvSpPr>
          <p:spPr>
            <a:xfrm>
              <a:off x="432000" y="2618754"/>
              <a:ext cx="3476521" cy="880224"/>
            </a:xfrm>
            <a:prstGeom prst="rect">
              <a:avLst/>
            </a:prstGeom>
            <a:solidFill>
              <a:srgbClr val="E9E6E2"/>
            </a:solidFill>
          </p:spPr>
          <p:txBody>
            <a:bodyPr vert="horz" wrap="square" lIns="0" tIns="69850" rIns="0" bIns="0" rtlCol="0">
              <a:noAutofit/>
            </a:bodyPr>
            <a:lstStyle/>
            <a:p>
              <a:pPr marL="116839">
                <a:lnSpc>
                  <a:spcPct val="100000"/>
                </a:lnSpc>
                <a:spcBef>
                  <a:spcPts val="550"/>
                </a:spcBef>
              </a:pPr>
              <a:r>
                <a:rPr sz="900" b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BENCHMARK</a:t>
              </a:r>
              <a:r>
                <a:rPr sz="900" b="1" spc="-9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spc="-1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Practices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6839" marR="264795">
                <a:lnSpc>
                  <a:spcPct val="108300"/>
                </a:lnSpc>
                <a:spcBef>
                  <a:spcPts val="285"/>
                </a:spcBef>
              </a:pPr>
              <a:r>
                <a:rPr sz="900" spc="-4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900" spc="-5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sz="900" spc="-4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spc="-2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implementing the </a:t>
              </a:r>
              <a:r>
                <a:rPr sz="9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sz="900" spc="-4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BENCHMARK </a:t>
              </a:r>
              <a:r>
                <a:rPr sz="900" spc="-4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Practices</a:t>
              </a:r>
              <a:r>
                <a:rPr sz="900" spc="-6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5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sz="900" spc="-5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2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these</a:t>
              </a:r>
              <a:r>
                <a:rPr sz="900" spc="-55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sites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feld 5">
            <a:extLst>
              <a:ext uri="{FF2B5EF4-FFF2-40B4-BE49-F238E27FC236}">
                <a16:creationId xmlns:a16="http://schemas.microsoft.com/office/drawing/2014/main" id="{955C1AB4-D3E2-0540-22C3-6EBD85CEDCC8}"/>
              </a:ext>
            </a:extLst>
          </p:cNvPr>
          <p:cNvSpPr txBox="1"/>
          <p:nvPr/>
        </p:nvSpPr>
        <p:spPr>
          <a:xfrm>
            <a:off x="6580603" y="1981461"/>
            <a:ext cx="2256204" cy="1195844"/>
          </a:xfrm>
          <a:prstGeom prst="rect">
            <a:avLst/>
          </a:prstGeom>
          <a:solidFill>
            <a:srgbClr val="E7E8E8"/>
          </a:solidFill>
          <a:ln w="19050">
            <a:noFill/>
            <a:prstDash val="sysDash"/>
          </a:ln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GB" sz="1200" b="1"/>
              <a:t>28 sites in 7 countries, </a:t>
            </a:r>
            <a:br>
              <a:rPr lang="en-GB" sz="1200" b="1"/>
            </a:br>
            <a:r>
              <a:rPr lang="en-GB" sz="1200" b="1"/>
              <a:t>2405 patients: </a:t>
            </a:r>
            <a:r>
              <a:rPr lang="en-GB" sz="1200" i="1"/>
              <a:t>France, Germany, Austria, Italy, Spain, Czech Republic, Romania</a:t>
            </a:r>
            <a:endParaRPr lang="de-DE" sz="12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C81DA-7BD6-92BB-AB7C-2756130FD357}"/>
              </a:ext>
            </a:extLst>
          </p:cNvPr>
          <p:cNvSpPr txBox="1"/>
          <p:nvPr/>
        </p:nvSpPr>
        <p:spPr>
          <a:xfrm>
            <a:off x="547200" y="4550789"/>
            <a:ext cx="8046720" cy="41549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 dirty="0"/>
              <a:t>*Target recruitment was 900 patients before implementation of BENCHMARK Practices and 1,500 patients after implementation of BENCHMARK Practices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 dirty="0"/>
              <a:t>AS: aortic stenosis; CCU: coronary care unit; ICU: intensive care unit; IMC: intermediate care unit; TAVI: transcatheter aortic valve implantation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 dirty="0"/>
              <a:t>Frank D </a:t>
            </a:r>
            <a:r>
              <a:rPr lang="en-GB" sz="700" i="1" dirty="0"/>
              <a:t>et al. </a:t>
            </a:r>
            <a:r>
              <a:rPr lang="en-GB" sz="700" dirty="0" err="1"/>
              <a:t>EuroPCR</a:t>
            </a:r>
            <a:r>
              <a:rPr lang="en-GB" sz="700" dirty="0"/>
              <a:t> 16–19 May 2023, Paris</a:t>
            </a:r>
          </a:p>
        </p:txBody>
      </p:sp>
      <p:pic>
        <p:nvPicPr>
          <p:cNvPr id="6" name="Picture 5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63F9E5F7-EA38-99E6-40A4-409C5EAA5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AFA000C-B744-0493-CC0B-70CAF4C8A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872786"/>
              </p:ext>
            </p:extLst>
          </p:nvPr>
        </p:nvGraphicFramePr>
        <p:xfrm>
          <a:off x="3950250" y="1051560"/>
          <a:ext cx="2387466" cy="3055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466">
                  <a:extLst>
                    <a:ext uri="{9D8B030D-6E8A-4147-A177-3AD203B41FA5}">
                      <a16:colId xmlns:a16="http://schemas.microsoft.com/office/drawing/2014/main" val="523771694"/>
                    </a:ext>
                  </a:extLst>
                </a:gridCol>
              </a:tblGrid>
              <a:tr h="26878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pc="-30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Primary</a:t>
                      </a:r>
                      <a:r>
                        <a:rPr lang="en-GB" sz="1000" b="1" spc="-35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endpoints</a:t>
                      </a:r>
                      <a:endParaRPr lang="en-GB" sz="1000" b="1">
                        <a:solidFill>
                          <a:schemeClr val="bg1"/>
                        </a:solidFill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309889"/>
                  </a:ext>
                </a:extLst>
              </a:tr>
              <a:tr h="511796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00" spc="-2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Length </a:t>
                      </a:r>
                      <a:r>
                        <a:rPr lang="en-GB" sz="1000" spc="-3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of</a:t>
                      </a:r>
                      <a:r>
                        <a:rPr lang="en-GB" sz="1000" spc="-5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hospital</a:t>
                      </a:r>
                      <a:r>
                        <a:rPr lang="en-GB" sz="1000" spc="-5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stay</a:t>
                      </a:r>
                      <a:br>
                        <a:rPr lang="en-GB" sz="1000" spc="-2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</a:br>
                      <a:r>
                        <a:rPr lang="en-GB" sz="1000" b="1" spc="-4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(overall:</a:t>
                      </a:r>
                      <a:r>
                        <a:rPr lang="en-GB" sz="1000" b="1" spc="-6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door</a:t>
                      </a:r>
                      <a:r>
                        <a:rPr lang="en-GB" sz="1000" b="1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to</a:t>
                      </a:r>
                      <a:r>
                        <a:rPr lang="en-GB" sz="1000" b="1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7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TAVI,</a:t>
                      </a:r>
                      <a:r>
                        <a:rPr lang="en-GB" sz="1000" b="1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5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TAVI</a:t>
                      </a:r>
                      <a:r>
                        <a:rPr lang="en-GB" sz="1000" b="1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to</a:t>
                      </a:r>
                      <a:r>
                        <a:rPr lang="en-GB" sz="1000" b="1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door)</a:t>
                      </a:r>
                      <a:endParaRPr lang="en-GB" sz="1000" b="1" dirty="0"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D8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27916"/>
                  </a:ext>
                </a:extLst>
              </a:tr>
              <a:tr h="604759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00" spc="-3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Time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spent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in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the</a:t>
                      </a:r>
                      <a:r>
                        <a:rPr lang="en-GB" sz="1000" spc="-7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4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ICU,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CCU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and</a:t>
                      </a:r>
                      <a:r>
                        <a:rPr lang="en-GB" sz="1000" spc="-8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IMC </a:t>
                      </a:r>
                      <a:r>
                        <a:rPr lang="en-GB" sz="1000" b="1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and</a:t>
                      </a:r>
                      <a:r>
                        <a:rPr lang="en-GB" sz="1000" b="1" spc="-6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prioritisation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3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of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5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a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2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rapid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return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b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</a:b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to </a:t>
                      </a:r>
                      <a:r>
                        <a:rPr lang="en-GB" sz="1000" b="1" spc="-5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a</a:t>
                      </a:r>
                      <a:r>
                        <a:rPr lang="en-GB" sz="1000" b="1" spc="-7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general</a:t>
                      </a:r>
                      <a:r>
                        <a:rPr lang="en-GB" sz="1000" b="1" spc="-7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2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ward</a:t>
                      </a:r>
                      <a:endParaRPr lang="en-GB" sz="1000" b="1"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D8D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005652"/>
                  </a:ext>
                </a:extLst>
              </a:tr>
              <a:tr h="26878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pc="-25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Secondary</a:t>
                      </a:r>
                      <a:r>
                        <a:rPr lang="en-GB" sz="1000" b="1" spc="-35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>
                          <a:solidFill>
                            <a:schemeClr val="bg1"/>
                          </a:solidFill>
                          <a:latin typeface="+mn-lt"/>
                          <a:cs typeface="Trebuchet MS"/>
                        </a:rPr>
                        <a:t>endpoints</a:t>
                      </a:r>
                      <a:endParaRPr lang="en-GB" sz="1000" b="1">
                        <a:solidFill>
                          <a:schemeClr val="bg1"/>
                        </a:solidFill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267556"/>
                  </a:ext>
                </a:extLst>
              </a:tr>
              <a:tr h="502771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Procedural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and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30-</a:t>
                      </a:r>
                      <a:r>
                        <a:rPr lang="en-GB" sz="1000" b="1" spc="-2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day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5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safety</a:t>
                      </a:r>
                      <a: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br>
                        <a:rPr lang="en-GB" sz="1000" b="1" spc="-6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</a:br>
                      <a:r>
                        <a:rPr lang="en-GB" sz="1000" b="1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of </a:t>
                      </a:r>
                      <a:r>
                        <a:rPr lang="en-GB" sz="1000" b="1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BENCHMARK</a:t>
                      </a:r>
                      <a:r>
                        <a:rPr lang="en-GB" sz="1000" b="1" spc="6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b="1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Practices</a:t>
                      </a:r>
                      <a:endParaRPr lang="en-GB" sz="1000" b="1"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D8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91670"/>
                  </a:ext>
                </a:extLst>
              </a:tr>
              <a:tr h="481138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00" spc="-2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Implementation</a:t>
                      </a:r>
                      <a:r>
                        <a:rPr lang="en-GB" sz="1000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success</a:t>
                      </a:r>
                      <a:r>
                        <a:rPr lang="en-GB" sz="1000" spc="-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2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of </a:t>
                      </a:r>
                      <a:r>
                        <a:rPr lang="en-GB" sz="100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BENCHMARK</a:t>
                      </a:r>
                      <a:r>
                        <a:rPr lang="en-GB" sz="1000" spc="65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1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Practices</a:t>
                      </a:r>
                      <a:endParaRPr lang="en-GB" sz="1000">
                        <a:latin typeface="Trebuchet MS" panose="020B0603020202020204" pitchFamily="34" charset="0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D8D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474698"/>
                  </a:ext>
                </a:extLst>
              </a:tr>
              <a:tr h="417618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00" spc="-35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Patient</a:t>
                      </a:r>
                      <a:r>
                        <a:rPr lang="en-GB" sz="1000" spc="-6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 </a:t>
                      </a:r>
                      <a:r>
                        <a:rPr lang="en-GB" sz="1000" spc="-10" dirty="0">
                          <a:solidFill>
                            <a:srgbClr val="231F20"/>
                          </a:solidFill>
                          <a:latin typeface="+mn-lt"/>
                          <a:cs typeface="Trebuchet MS"/>
                        </a:rPr>
                        <a:t>satisfaction</a:t>
                      </a:r>
                      <a:endParaRPr lang="en-GB" sz="1000" dirty="0">
                        <a:latin typeface="+mn-lt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D8D">
                        <a:alpha val="2039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155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52544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07A2-8954-395E-365D-92AA431BE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7200"/>
            <a:ext cx="6510528" cy="685800"/>
          </a:xfrm>
        </p:spPr>
        <p:txBody>
          <a:bodyPr/>
          <a:lstStyle/>
          <a:p>
            <a:r>
              <a:rPr lang="de-DE"/>
              <a:t>The 8 </a:t>
            </a:r>
            <a:r>
              <a:rPr lang="de-DE" err="1"/>
              <a:t>pre-defined</a:t>
            </a:r>
            <a:r>
              <a:rPr lang="de-DE"/>
              <a:t> BENCHMARK best </a:t>
            </a:r>
            <a:r>
              <a:rPr lang="de-DE" err="1"/>
              <a:t>practices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18E90-A8F8-379D-088C-B8170A62C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289" y="4742814"/>
            <a:ext cx="6510338" cy="301625"/>
          </a:xfrm>
        </p:spPr>
        <p:txBody>
          <a:bodyPr/>
          <a:lstStyle/>
          <a:p>
            <a:r>
              <a:rPr lang="en-GB" dirty="0"/>
              <a:t>PPM: permanent pacemaker</a:t>
            </a:r>
            <a:br>
              <a:rPr lang="en-GB" dirty="0"/>
            </a:br>
            <a:r>
              <a:rPr lang="en-GB" sz="700" dirty="0"/>
              <a:t>1. McCalmont G </a:t>
            </a:r>
            <a:r>
              <a:rPr lang="en-GB" sz="700" i="1" dirty="0"/>
              <a:t>et al.</a:t>
            </a:r>
            <a:r>
              <a:rPr lang="en-GB" sz="700" dirty="0"/>
              <a:t> </a:t>
            </a:r>
            <a:r>
              <a:rPr lang="en-GB" sz="700" i="1" dirty="0"/>
              <a:t>Clin </a:t>
            </a:r>
            <a:r>
              <a:rPr lang="en-GB" sz="700" i="1" dirty="0" err="1"/>
              <a:t>Cardiol</a:t>
            </a:r>
            <a:r>
              <a:rPr lang="en-GB" sz="700" dirty="0"/>
              <a:t>. 2021; </a:t>
            </a:r>
            <a:r>
              <a:rPr lang="en-GB" sz="700" b="1" dirty="0"/>
              <a:t>44:</a:t>
            </a:r>
            <a:r>
              <a:rPr lang="en-GB" sz="700" dirty="0"/>
              <a:t> 1344</a:t>
            </a:r>
            <a:r>
              <a:rPr lang="en-GB" sz="700" dirty="0">
                <a:cs typeface="Arial" panose="020B0604020202020204" pitchFamily="34" charset="0"/>
              </a:rPr>
              <a:t>–53</a:t>
            </a:r>
            <a:r>
              <a:rPr lang="en-GB" dirty="0">
                <a:cs typeface="Arial" panose="020B0604020202020204" pitchFamily="34" charset="0"/>
              </a:rPr>
              <a:t>.</a:t>
            </a:r>
            <a:endParaRPr lang="en-GB" sz="700" dirty="0"/>
          </a:p>
          <a:p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8A21EC-7571-931A-EC4F-A58468B8238A}"/>
              </a:ext>
            </a:extLst>
          </p:cNvPr>
          <p:cNvSpPr/>
          <p:nvPr/>
        </p:nvSpPr>
        <p:spPr>
          <a:xfrm>
            <a:off x="610376" y="1067478"/>
            <a:ext cx="1854156" cy="1700306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and family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D0CFFA-7E62-91FF-5B0F-4979CFB905AD}"/>
              </a:ext>
            </a:extLst>
          </p:cNvPr>
          <p:cNvSpPr/>
          <p:nvPr/>
        </p:nvSpPr>
        <p:spPr>
          <a:xfrm>
            <a:off x="2671775" y="1067478"/>
            <a:ext cx="1854158" cy="1700306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alignment </a:t>
            </a: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internal team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B65ADB-D14C-FEBA-B0BE-90B79F8AFA03}"/>
              </a:ext>
            </a:extLst>
          </p:cNvPr>
          <p:cNvSpPr/>
          <p:nvPr/>
        </p:nvSpPr>
        <p:spPr>
          <a:xfrm>
            <a:off x="4733178" y="1063996"/>
            <a:ext cx="1872305" cy="1703079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anticipated discharge date at admission based on </a:t>
            </a:r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pre-procedural </a:t>
            </a:r>
            <a:b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stratification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1E9207-A89B-EC0B-702A-352269746156}"/>
              </a:ext>
            </a:extLst>
          </p:cNvPr>
          <p:cNvSpPr/>
          <p:nvPr/>
        </p:nvSpPr>
        <p:spPr>
          <a:xfrm>
            <a:off x="6812726" y="1063996"/>
            <a:ext cx="1872304" cy="1707270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Echo- or </a:t>
            </a:r>
            <a:b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angiographic check at end of procedure </a:t>
            </a: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performed to confirm proper closing </a:t>
            </a:r>
            <a:b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access site/proper management </a:t>
            </a:r>
            <a:b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complication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B7DD6A-643D-5BF4-2C31-AF663C35EDC9}"/>
              </a:ext>
            </a:extLst>
          </p:cNvPr>
          <p:cNvSpPr/>
          <p:nvPr/>
        </p:nvSpPr>
        <p:spPr>
          <a:xfrm>
            <a:off x="601302" y="2995675"/>
            <a:ext cx="1872304" cy="1700306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lang="en-US" sz="1200" b="1" i="0" u="none" strike="noStrike" baseline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mobilisation</a:t>
            </a:r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patient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B90C7E-FC9B-DB17-282D-FA8A7FAB56EE}"/>
              </a:ext>
            </a:extLst>
          </p:cNvPr>
          <p:cNvSpPr/>
          <p:nvPr/>
        </p:nvSpPr>
        <p:spPr>
          <a:xfrm>
            <a:off x="2671776" y="2995675"/>
            <a:ext cx="1854156" cy="1700306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tree </a:t>
            </a:r>
            <a:b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determine </a:t>
            </a:r>
            <a:b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need </a:t>
            </a:r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 PPM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AB2F0-1764-5B66-95E3-B57E6590A9AD}"/>
              </a:ext>
            </a:extLst>
          </p:cNvPr>
          <p:cNvSpPr/>
          <p:nvPr/>
        </p:nvSpPr>
        <p:spPr>
          <a:xfrm>
            <a:off x="4733178" y="2995676"/>
            <a:ext cx="1872305" cy="1700305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visit </a:t>
            </a: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patient </a:t>
            </a:r>
            <a:b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implanter and interaction with rest of the team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6BF428-11F8-9122-E748-659932823572}"/>
              </a:ext>
            </a:extLst>
          </p:cNvPr>
          <p:cNvSpPr/>
          <p:nvPr/>
        </p:nvSpPr>
        <p:spPr>
          <a:xfrm>
            <a:off x="6812726" y="3000277"/>
            <a:ext cx="1872305" cy="1691103"/>
          </a:xfrm>
          <a:prstGeom prst="rect">
            <a:avLst/>
          </a:prstGeom>
          <a:solidFill>
            <a:srgbClr val="E9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0" u="none" strike="noStrike" baseline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Criteria-based discharge</a:t>
            </a:r>
          </a:p>
        </p:txBody>
      </p:sp>
      <p:pic>
        <p:nvPicPr>
          <p:cNvPr id="6" name="Picture 5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99E211BD-0101-0B1E-4027-F67921CB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9DDBEAA-F429-7044-D200-5A92BC6577E9}"/>
              </a:ext>
            </a:extLst>
          </p:cNvPr>
          <p:cNvSpPr/>
          <p:nvPr/>
        </p:nvSpPr>
        <p:spPr>
          <a:xfrm>
            <a:off x="525531" y="907915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961DB-C845-E3C3-9636-2343ACFB0D01}"/>
              </a:ext>
            </a:extLst>
          </p:cNvPr>
          <p:cNvSpPr txBox="1"/>
          <p:nvPr/>
        </p:nvSpPr>
        <p:spPr>
          <a:xfrm>
            <a:off x="599477" y="946846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</a:rPr>
              <a:t>1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CA49D8-B68E-71C0-AC24-DB9D554B1E8C}"/>
              </a:ext>
            </a:extLst>
          </p:cNvPr>
          <p:cNvSpPr/>
          <p:nvPr/>
        </p:nvSpPr>
        <p:spPr>
          <a:xfrm>
            <a:off x="2602508" y="905832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40EA04-00F2-7FF4-E272-85C795E1ECCF}"/>
              </a:ext>
            </a:extLst>
          </p:cNvPr>
          <p:cNvSpPr txBox="1"/>
          <p:nvPr/>
        </p:nvSpPr>
        <p:spPr>
          <a:xfrm>
            <a:off x="2683996" y="927711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2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F05C90-72FD-74C6-B7C4-3CC1CF0E9835}"/>
              </a:ext>
            </a:extLst>
          </p:cNvPr>
          <p:cNvSpPr/>
          <p:nvPr/>
        </p:nvSpPr>
        <p:spPr>
          <a:xfrm>
            <a:off x="4643609" y="905832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BB61A-5603-EAC4-A82E-551AA856987D}"/>
              </a:ext>
            </a:extLst>
          </p:cNvPr>
          <p:cNvSpPr txBox="1"/>
          <p:nvPr/>
        </p:nvSpPr>
        <p:spPr>
          <a:xfrm>
            <a:off x="4720940" y="938054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</a:rPr>
              <a:t>3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EEA682-A8CC-B785-632A-CD5965D09B37}"/>
              </a:ext>
            </a:extLst>
          </p:cNvPr>
          <p:cNvSpPr/>
          <p:nvPr/>
        </p:nvSpPr>
        <p:spPr>
          <a:xfrm>
            <a:off x="6745956" y="905832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CC271E-DFB5-D3D8-184D-42A3A0763488}"/>
              </a:ext>
            </a:extLst>
          </p:cNvPr>
          <p:cNvSpPr txBox="1"/>
          <p:nvPr/>
        </p:nvSpPr>
        <p:spPr>
          <a:xfrm>
            <a:off x="6823288" y="938054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4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52156A-A4BC-7D2B-972D-DA9079CBC37C}"/>
              </a:ext>
            </a:extLst>
          </p:cNvPr>
          <p:cNvSpPr/>
          <p:nvPr/>
        </p:nvSpPr>
        <p:spPr>
          <a:xfrm>
            <a:off x="525531" y="2891909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6C877B-4719-50DC-A67B-7E1CDC01EDD4}"/>
              </a:ext>
            </a:extLst>
          </p:cNvPr>
          <p:cNvSpPr txBox="1"/>
          <p:nvPr/>
        </p:nvSpPr>
        <p:spPr>
          <a:xfrm>
            <a:off x="597419" y="2930464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5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2B8C37-0697-9542-EDB8-0FC312D7A2F9}"/>
              </a:ext>
            </a:extLst>
          </p:cNvPr>
          <p:cNvSpPr/>
          <p:nvPr/>
        </p:nvSpPr>
        <p:spPr>
          <a:xfrm>
            <a:off x="2602508" y="2907550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69CDF4-9CC8-86EE-71EB-CC262CBF2A55}"/>
              </a:ext>
            </a:extLst>
          </p:cNvPr>
          <p:cNvSpPr txBox="1"/>
          <p:nvPr/>
        </p:nvSpPr>
        <p:spPr>
          <a:xfrm>
            <a:off x="2687852" y="2939772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6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56B53A-2726-FDF4-6FC1-2F1C108561CB}"/>
              </a:ext>
            </a:extLst>
          </p:cNvPr>
          <p:cNvSpPr/>
          <p:nvPr/>
        </p:nvSpPr>
        <p:spPr>
          <a:xfrm>
            <a:off x="4643608" y="2897093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0E35DD-3E15-B38D-7913-3F4CC25CD135}"/>
              </a:ext>
            </a:extLst>
          </p:cNvPr>
          <p:cNvSpPr txBox="1"/>
          <p:nvPr/>
        </p:nvSpPr>
        <p:spPr>
          <a:xfrm>
            <a:off x="4728952" y="2945854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7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5FBC96-DD8F-B802-342A-E50F2ED1C904}"/>
              </a:ext>
            </a:extLst>
          </p:cNvPr>
          <p:cNvSpPr/>
          <p:nvPr/>
        </p:nvSpPr>
        <p:spPr>
          <a:xfrm>
            <a:off x="6745956" y="2907551"/>
            <a:ext cx="433777" cy="433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03639A-7A62-B16F-773A-0A03F4955DC9}"/>
              </a:ext>
            </a:extLst>
          </p:cNvPr>
          <p:cNvSpPr txBox="1"/>
          <p:nvPr/>
        </p:nvSpPr>
        <p:spPr>
          <a:xfrm>
            <a:off x="6828527" y="2945854"/>
            <a:ext cx="27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8</a:t>
            </a:r>
            <a:r>
              <a:rPr lang="en-GB" sz="1800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5B3E1F2-4795-8BB8-C3B3-4DC19393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696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phic 60">
            <a:extLst>
              <a:ext uri="{FF2B5EF4-FFF2-40B4-BE49-F238E27FC236}">
                <a16:creationId xmlns:a16="http://schemas.microsoft.com/office/drawing/2014/main" id="{402E5855-CC31-C87E-7F99-8F8F58869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4019" y="2245211"/>
            <a:ext cx="865093" cy="84743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E6B78FB-7074-357C-D459-1F5034B6A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5233" y="2242876"/>
            <a:ext cx="865093" cy="8474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12D9-9CF6-7CAF-53E6-BFD52715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A08A4451-35B4-2BB9-70D3-E3ED1E5980CF}"/>
              </a:ext>
            </a:extLst>
          </p:cNvPr>
          <p:cNvSpPr txBox="1"/>
          <p:nvPr/>
        </p:nvSpPr>
        <p:spPr>
          <a:xfrm>
            <a:off x="1979437" y="2652540"/>
            <a:ext cx="9393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  <a:tabLst>
                <a:tab pos="1520190" algn="l"/>
              </a:tabLst>
            </a:pPr>
            <a:r>
              <a:rPr sz="900" spc="-5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r>
              <a:rPr sz="900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3">
            <a:extLst>
              <a:ext uri="{FF2B5EF4-FFF2-40B4-BE49-F238E27FC236}">
                <a16:creationId xmlns:a16="http://schemas.microsoft.com/office/drawing/2014/main" id="{5783B594-7CD9-763F-A87D-B6165B77BCCB}"/>
              </a:ext>
            </a:extLst>
          </p:cNvPr>
          <p:cNvSpPr txBox="1"/>
          <p:nvPr/>
        </p:nvSpPr>
        <p:spPr>
          <a:xfrm>
            <a:off x="1479968" y="2221112"/>
            <a:ext cx="368606" cy="141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sz="800" spc="-7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83D59F3-FBCA-5B7D-6942-E08D63E42721}"/>
              </a:ext>
            </a:extLst>
          </p:cNvPr>
          <p:cNvGrpSpPr/>
          <p:nvPr/>
        </p:nvGrpSpPr>
        <p:grpSpPr>
          <a:xfrm>
            <a:off x="2828628" y="2394222"/>
            <a:ext cx="687210" cy="132080"/>
            <a:chOff x="3158813" y="2622033"/>
            <a:chExt cx="687210" cy="132080"/>
          </a:xfrm>
        </p:grpSpPr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83D28018-3B0B-3AA2-F419-46ACD9131EEF}"/>
                </a:ext>
              </a:extLst>
            </p:cNvPr>
            <p:cNvSpPr/>
            <p:nvPr/>
          </p:nvSpPr>
          <p:spPr>
            <a:xfrm>
              <a:off x="3158813" y="2687882"/>
              <a:ext cx="633730" cy="0"/>
            </a:xfrm>
            <a:custGeom>
              <a:avLst/>
              <a:gdLst/>
              <a:ahLst/>
              <a:cxnLst/>
              <a:rect l="l" t="t" r="r" b="b"/>
              <a:pathLst>
                <a:path w="633729">
                  <a:moveTo>
                    <a:pt x="0" y="0"/>
                  </a:moveTo>
                  <a:lnTo>
                    <a:pt x="633501" y="0"/>
                  </a:lnTo>
                </a:path>
              </a:pathLst>
            </a:custGeom>
            <a:ln w="41732">
              <a:solidFill>
                <a:srgbClr val="8609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C557BC68-4FA6-4FEC-C109-9FFBC37079A6}"/>
                </a:ext>
              </a:extLst>
            </p:cNvPr>
            <p:cNvSpPr/>
            <p:nvPr/>
          </p:nvSpPr>
          <p:spPr>
            <a:xfrm>
              <a:off x="3774903" y="2622033"/>
              <a:ext cx="71120" cy="132080"/>
            </a:xfrm>
            <a:custGeom>
              <a:avLst/>
              <a:gdLst/>
              <a:ahLst/>
              <a:cxnLst/>
              <a:rect l="l" t="t" r="r" b="b"/>
              <a:pathLst>
                <a:path w="71120" h="132079">
                  <a:moveTo>
                    <a:pt x="0" y="0"/>
                  </a:moveTo>
                  <a:lnTo>
                    <a:pt x="0" y="131699"/>
                  </a:lnTo>
                  <a:lnTo>
                    <a:pt x="70827" y="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09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40">
            <a:extLst>
              <a:ext uri="{FF2B5EF4-FFF2-40B4-BE49-F238E27FC236}">
                <a16:creationId xmlns:a16="http://schemas.microsoft.com/office/drawing/2014/main" id="{AAFE2F71-47C8-ED5C-616A-4329D8A95643}"/>
              </a:ext>
            </a:extLst>
          </p:cNvPr>
          <p:cNvSpPr txBox="1"/>
          <p:nvPr/>
        </p:nvSpPr>
        <p:spPr>
          <a:xfrm>
            <a:off x="2939188" y="2225177"/>
            <a:ext cx="4660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</a:t>
            </a:r>
            <a:r>
              <a:rPr sz="800" spc="-7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object 48">
            <a:extLst>
              <a:ext uri="{FF2B5EF4-FFF2-40B4-BE49-F238E27FC236}">
                <a16:creationId xmlns:a16="http://schemas.microsoft.com/office/drawing/2014/main" id="{1D37CA09-AFE1-7B5F-BC0D-32318DDE6BB0}"/>
              </a:ext>
            </a:extLst>
          </p:cNvPr>
          <p:cNvGrpSpPr/>
          <p:nvPr/>
        </p:nvGrpSpPr>
        <p:grpSpPr>
          <a:xfrm>
            <a:off x="1581219" y="3578903"/>
            <a:ext cx="229883" cy="132080"/>
            <a:chOff x="4402372" y="5457068"/>
            <a:chExt cx="229883" cy="132080"/>
          </a:xfrm>
        </p:grpSpPr>
        <p:sp>
          <p:nvSpPr>
            <p:cNvPr id="31" name="object 49">
              <a:extLst>
                <a:ext uri="{FF2B5EF4-FFF2-40B4-BE49-F238E27FC236}">
                  <a16:creationId xmlns:a16="http://schemas.microsoft.com/office/drawing/2014/main" id="{EECA2E47-6413-2264-5D4A-7B4E66917301}"/>
                </a:ext>
              </a:extLst>
            </p:cNvPr>
            <p:cNvSpPr/>
            <p:nvPr/>
          </p:nvSpPr>
          <p:spPr>
            <a:xfrm>
              <a:off x="4402372" y="552291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174" y="0"/>
                  </a:lnTo>
                </a:path>
              </a:pathLst>
            </a:custGeom>
            <a:ln w="41732">
              <a:solidFill>
                <a:srgbClr val="8609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0">
              <a:extLst>
                <a:ext uri="{FF2B5EF4-FFF2-40B4-BE49-F238E27FC236}">
                  <a16:creationId xmlns:a16="http://schemas.microsoft.com/office/drawing/2014/main" id="{AC41AA64-EC18-07B5-8D2A-E0BC3ED9F035}"/>
                </a:ext>
              </a:extLst>
            </p:cNvPr>
            <p:cNvSpPr/>
            <p:nvPr/>
          </p:nvSpPr>
          <p:spPr>
            <a:xfrm>
              <a:off x="4561135" y="5457068"/>
              <a:ext cx="71120" cy="132080"/>
            </a:xfrm>
            <a:custGeom>
              <a:avLst/>
              <a:gdLst/>
              <a:ahLst/>
              <a:cxnLst/>
              <a:rect l="l" t="t" r="r" b="b"/>
              <a:pathLst>
                <a:path w="71120" h="132079">
                  <a:moveTo>
                    <a:pt x="0" y="0"/>
                  </a:moveTo>
                  <a:lnTo>
                    <a:pt x="0" y="131699"/>
                  </a:lnTo>
                  <a:lnTo>
                    <a:pt x="70827" y="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09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55">
            <a:extLst>
              <a:ext uri="{FF2B5EF4-FFF2-40B4-BE49-F238E27FC236}">
                <a16:creationId xmlns:a16="http://schemas.microsoft.com/office/drawing/2014/main" id="{7BCD2E40-EF56-60B2-8339-954632C5A7C5}"/>
              </a:ext>
            </a:extLst>
          </p:cNvPr>
          <p:cNvSpPr txBox="1"/>
          <p:nvPr/>
        </p:nvSpPr>
        <p:spPr>
          <a:xfrm>
            <a:off x="2982077" y="3438174"/>
            <a:ext cx="40628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3.9</a:t>
            </a:r>
            <a:r>
              <a:rPr sz="800" spc="-7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99">
            <a:extLst>
              <a:ext uri="{FF2B5EF4-FFF2-40B4-BE49-F238E27FC236}">
                <a16:creationId xmlns:a16="http://schemas.microsoft.com/office/drawing/2014/main" id="{97B2040B-04CE-C62B-A240-BE821EF66AC2}"/>
              </a:ext>
            </a:extLst>
          </p:cNvPr>
          <p:cNvSpPr txBox="1"/>
          <p:nvPr/>
        </p:nvSpPr>
        <p:spPr>
          <a:xfrm>
            <a:off x="514980" y="874387"/>
            <a:ext cx="1843501" cy="49372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endParaRPr lang="en-GB" sz="1000" b="1" spc="-1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0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sz="1000" b="1" spc="-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sz="1000" b="1" spc="-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000" b="1" spc="-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00">
            <a:extLst>
              <a:ext uri="{FF2B5EF4-FFF2-40B4-BE49-F238E27FC236}">
                <a16:creationId xmlns:a16="http://schemas.microsoft.com/office/drawing/2014/main" id="{C823C53E-9494-2C0A-0AA6-2F9CE719FBD5}"/>
              </a:ext>
            </a:extLst>
          </p:cNvPr>
          <p:cNvSpPr txBox="1"/>
          <p:nvPr/>
        </p:nvSpPr>
        <p:spPr>
          <a:xfrm>
            <a:off x="516829" y="1382240"/>
            <a:ext cx="3709529" cy="33284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84150" marR="5080" indent="-171450">
              <a:lnSpc>
                <a:spcPct val="108300"/>
              </a:lnSpc>
              <a:spcBef>
                <a:spcPts val="100"/>
              </a:spcBef>
              <a:buClr>
                <a:schemeClr val="accent1"/>
              </a:buClr>
              <a:buFont typeface="Wingdings" pitchFamily="2" charset="2"/>
              <a:buChar char="§"/>
              <a:tabLst>
                <a:tab pos="240665" algn="l"/>
                <a:tab pos="241300" algn="l"/>
              </a:tabLst>
            </a:pPr>
            <a:r>
              <a:rPr lang="en-GB" sz="10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h</a:t>
            </a:r>
            <a:r>
              <a:rPr sz="1000" spc="-1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ospital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000" spc="-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n-US" sz="10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(0.6 days before and 1.4 days after) </a:t>
            </a:r>
            <a:r>
              <a:rPr sz="1000" spc="-5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sz="1000" spc="-1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</a:t>
            </a:r>
            <a:r>
              <a: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sz="10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74">
            <a:extLst>
              <a:ext uri="{FF2B5EF4-FFF2-40B4-BE49-F238E27FC236}">
                <a16:creationId xmlns:a16="http://schemas.microsoft.com/office/drawing/2014/main" id="{279C40AF-847B-FBCB-2043-8FF18B5D2C37}"/>
              </a:ext>
            </a:extLst>
          </p:cNvPr>
          <p:cNvSpPr txBox="1"/>
          <p:nvPr/>
        </p:nvSpPr>
        <p:spPr>
          <a:xfrm>
            <a:off x="4430209" y="1107652"/>
            <a:ext cx="4196962" cy="598241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  <a:spcAft>
                <a:spcPts val="300"/>
              </a:spcAft>
            </a:pPr>
            <a:r>
              <a:rPr sz="10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</a:t>
            </a:r>
            <a:r>
              <a:rPr sz="10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sz="10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indent="-1714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tabLst>
                <a:tab pos="240665" algn="l"/>
                <a:tab pos="241300" algn="l"/>
              </a:tabLst>
            </a:pPr>
            <a:r>
              <a:rPr sz="1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sz="1000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</a:t>
            </a:r>
            <a:r>
              <a:rPr sz="100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sz="1000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000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ICU/CCU/IMC</a:t>
            </a:r>
            <a:r>
              <a:rPr sz="1000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r>
              <a:rPr sz="10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sz="1000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sz="10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</a:t>
            </a:r>
            <a:r>
              <a:rPr sz="1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sz="1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Practices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B4BAA1-5D34-E379-B740-0CBDE036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365125"/>
            <a:ext cx="5944777" cy="685800"/>
          </a:xfrm>
        </p:spPr>
        <p:txBody>
          <a:bodyPr/>
          <a:lstStyle/>
          <a:p>
            <a:r>
              <a:rPr lang="en-GB" dirty="0"/>
              <a:t>BENCHMARK Registry 30-day results: Primary endpoints </a:t>
            </a:r>
            <a:endParaRPr lang="en-GB" dirty="0">
              <a:cs typeface="Arial"/>
            </a:endParaRPr>
          </a:p>
        </p:txBody>
      </p:sp>
      <p:sp>
        <p:nvSpPr>
          <p:cNvPr id="49" name="object 33">
            <a:extLst>
              <a:ext uri="{FF2B5EF4-FFF2-40B4-BE49-F238E27FC236}">
                <a16:creationId xmlns:a16="http://schemas.microsoft.com/office/drawing/2014/main" id="{7F874EF0-3854-061A-66A2-B5DF2D02C36A}"/>
              </a:ext>
            </a:extLst>
          </p:cNvPr>
          <p:cNvSpPr txBox="1"/>
          <p:nvPr/>
        </p:nvSpPr>
        <p:spPr>
          <a:xfrm>
            <a:off x="1480179" y="3436573"/>
            <a:ext cx="384551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-3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</a:t>
            </a:r>
            <a:r>
              <a:rPr sz="800" spc="-7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2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3284BDE-B027-408D-1E85-E593C4932486}"/>
              </a:ext>
            </a:extLst>
          </p:cNvPr>
          <p:cNvGrpSpPr/>
          <p:nvPr/>
        </p:nvGrpSpPr>
        <p:grpSpPr>
          <a:xfrm>
            <a:off x="1457591" y="2394222"/>
            <a:ext cx="413361" cy="1557001"/>
            <a:chOff x="2115207" y="2588281"/>
            <a:chExt cx="413361" cy="1557001"/>
          </a:xfrm>
        </p:grpSpPr>
        <p:sp>
          <p:nvSpPr>
            <p:cNvPr id="5" name="object 49">
              <a:extLst>
                <a:ext uri="{FF2B5EF4-FFF2-40B4-BE49-F238E27FC236}">
                  <a16:creationId xmlns:a16="http://schemas.microsoft.com/office/drawing/2014/main" id="{8CFF68BF-2B17-5101-6063-4DB23FA57632}"/>
                </a:ext>
              </a:extLst>
            </p:cNvPr>
            <p:cNvSpPr/>
            <p:nvPr/>
          </p:nvSpPr>
          <p:spPr>
            <a:xfrm>
              <a:off x="2115207" y="2653599"/>
              <a:ext cx="347345" cy="1491683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174" y="0"/>
                  </a:lnTo>
                </a:path>
              </a:pathLst>
            </a:custGeom>
            <a:ln w="41732">
              <a:solidFill>
                <a:srgbClr val="8609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6">
              <a:extLst>
                <a:ext uri="{FF2B5EF4-FFF2-40B4-BE49-F238E27FC236}">
                  <a16:creationId xmlns:a16="http://schemas.microsoft.com/office/drawing/2014/main" id="{26D106EC-B4AE-CDE7-7159-488218C24AF6}"/>
                </a:ext>
              </a:extLst>
            </p:cNvPr>
            <p:cNvSpPr/>
            <p:nvPr/>
          </p:nvSpPr>
          <p:spPr>
            <a:xfrm>
              <a:off x="2457448" y="2588281"/>
              <a:ext cx="71120" cy="132080"/>
            </a:xfrm>
            <a:custGeom>
              <a:avLst/>
              <a:gdLst/>
              <a:ahLst/>
              <a:cxnLst/>
              <a:rect l="l" t="t" r="r" b="b"/>
              <a:pathLst>
                <a:path w="71120" h="132079">
                  <a:moveTo>
                    <a:pt x="0" y="0"/>
                  </a:moveTo>
                  <a:lnTo>
                    <a:pt x="0" y="131699"/>
                  </a:lnTo>
                  <a:lnTo>
                    <a:pt x="70827" y="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09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A4CD848-8789-69D6-AEC2-5C057E8F4B18}"/>
              </a:ext>
            </a:extLst>
          </p:cNvPr>
          <p:cNvGrpSpPr/>
          <p:nvPr/>
        </p:nvGrpSpPr>
        <p:grpSpPr>
          <a:xfrm>
            <a:off x="2900669" y="3580586"/>
            <a:ext cx="569098" cy="132080"/>
            <a:chOff x="3212293" y="3977877"/>
            <a:chExt cx="569098" cy="132080"/>
          </a:xfrm>
        </p:grpSpPr>
        <p:sp>
          <p:nvSpPr>
            <p:cNvPr id="52" name="object 35">
              <a:extLst>
                <a:ext uri="{FF2B5EF4-FFF2-40B4-BE49-F238E27FC236}">
                  <a16:creationId xmlns:a16="http://schemas.microsoft.com/office/drawing/2014/main" id="{9A37B67F-7677-8678-96C5-C7BE2C41CCEB}"/>
                </a:ext>
              </a:extLst>
            </p:cNvPr>
            <p:cNvSpPr/>
            <p:nvPr/>
          </p:nvSpPr>
          <p:spPr>
            <a:xfrm flipV="1">
              <a:off x="3212293" y="3998702"/>
              <a:ext cx="523218" cy="45719"/>
            </a:xfrm>
            <a:custGeom>
              <a:avLst/>
              <a:gdLst/>
              <a:ahLst/>
              <a:cxnLst/>
              <a:rect l="l" t="t" r="r" b="b"/>
              <a:pathLst>
                <a:path w="633729">
                  <a:moveTo>
                    <a:pt x="0" y="0"/>
                  </a:moveTo>
                  <a:lnTo>
                    <a:pt x="633501" y="0"/>
                  </a:lnTo>
                </a:path>
              </a:pathLst>
            </a:custGeom>
            <a:ln w="41732">
              <a:solidFill>
                <a:srgbClr val="8609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6">
              <a:extLst>
                <a:ext uri="{FF2B5EF4-FFF2-40B4-BE49-F238E27FC236}">
                  <a16:creationId xmlns:a16="http://schemas.microsoft.com/office/drawing/2014/main" id="{135924DC-26CC-1246-55F1-FC21E284EECB}"/>
                </a:ext>
              </a:extLst>
            </p:cNvPr>
            <p:cNvSpPr/>
            <p:nvPr/>
          </p:nvSpPr>
          <p:spPr>
            <a:xfrm>
              <a:off x="3710271" y="3977877"/>
              <a:ext cx="71120" cy="132080"/>
            </a:xfrm>
            <a:custGeom>
              <a:avLst/>
              <a:gdLst/>
              <a:ahLst/>
              <a:cxnLst/>
              <a:rect l="l" t="t" r="r" b="b"/>
              <a:pathLst>
                <a:path w="71120" h="132079">
                  <a:moveTo>
                    <a:pt x="0" y="0"/>
                  </a:moveTo>
                  <a:lnTo>
                    <a:pt x="0" y="131699"/>
                  </a:lnTo>
                  <a:lnTo>
                    <a:pt x="70827" y="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09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E9AAB54-14A6-415F-F17E-71037C845732}"/>
              </a:ext>
            </a:extLst>
          </p:cNvPr>
          <p:cNvSpPr txBox="1"/>
          <p:nvPr/>
        </p:nvSpPr>
        <p:spPr>
          <a:xfrm>
            <a:off x="459739" y="4664948"/>
            <a:ext cx="6014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 dirty="0"/>
              <a:t>CCU: coronary care unit; ICU: intensive care unit; IMC: intermediate care unit; IQR: interquartile range; TAVI: transcatheter aortic valve implantation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 dirty="0"/>
              <a:t>Frank D </a:t>
            </a:r>
            <a:r>
              <a:rPr lang="en-GB" sz="700" i="1" dirty="0"/>
              <a:t>et al. </a:t>
            </a:r>
            <a:r>
              <a:rPr lang="en-GB" sz="700" dirty="0" err="1"/>
              <a:t>EuroPCR</a:t>
            </a:r>
            <a:r>
              <a:rPr lang="en-GB" sz="700" dirty="0"/>
              <a:t> 16–19 May 2023, Paris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1F41F-9926-6519-232D-98A7C4BAB865}"/>
              </a:ext>
            </a:extLst>
          </p:cNvPr>
          <p:cNvSpPr txBox="1"/>
          <p:nvPr/>
        </p:nvSpPr>
        <p:spPr>
          <a:xfrm>
            <a:off x="2721397" y="2804727"/>
            <a:ext cx="151776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Total length of stay: 7.8 days</a:t>
            </a:r>
            <a:endParaRPr lang="en-US" sz="800"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4CEC91-95E5-654D-F8A2-5F74F5A3C37F}"/>
              </a:ext>
            </a:extLst>
          </p:cNvPr>
          <p:cNvSpPr txBox="1"/>
          <p:nvPr/>
        </p:nvSpPr>
        <p:spPr>
          <a:xfrm>
            <a:off x="2727124" y="3950698"/>
            <a:ext cx="151203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Total length of stay: 5.8 days</a:t>
            </a:r>
            <a:endParaRPr lang="en-US" sz="800">
              <a:cs typeface="Arial"/>
            </a:endParaRPr>
          </a:p>
        </p:txBody>
      </p:sp>
      <p:pic>
        <p:nvPicPr>
          <p:cNvPr id="50" name="Picture 49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48C665AC-9E64-956D-1994-4871440E8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EEDD995-5AA4-E8D0-4897-794415D726EB}"/>
              </a:ext>
            </a:extLst>
          </p:cNvPr>
          <p:cNvSpPr txBox="1"/>
          <p:nvPr/>
        </p:nvSpPr>
        <p:spPr>
          <a:xfrm>
            <a:off x="1784090" y="4148755"/>
            <a:ext cx="2513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en-GB" sz="700" spc="-5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(IQR): 6 days (4, 9 days) before BENCHMARK;</a:t>
            </a:r>
          </a:p>
          <a:p>
            <a:pPr marL="12700" algn="r">
              <a:lnSpc>
                <a:spcPct val="100000"/>
              </a:lnSpc>
            </a:pPr>
            <a:r>
              <a:rPr lang="en-GB" sz="700" spc="-5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days (3, 7 days) after BENCHMARK</a:t>
            </a: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21DF5F-0F18-25F8-FE4D-83D0042FB013}"/>
              </a:ext>
            </a:extLst>
          </p:cNvPr>
          <p:cNvSpPr txBox="1"/>
          <p:nvPr/>
        </p:nvSpPr>
        <p:spPr>
          <a:xfrm>
            <a:off x="498059" y="1860208"/>
            <a:ext cx="14470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">
              <a:lnSpc>
                <a:spcPct val="100000"/>
              </a:lnSpc>
              <a:tabLst>
                <a:tab pos="1732280" algn="l"/>
              </a:tabLst>
            </a:pPr>
            <a:r>
              <a:rPr lang="en-GB" sz="9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GB" sz="900" b="1" spc="-4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560FDE9-CA55-6E78-648E-689539958790}"/>
              </a:ext>
            </a:extLst>
          </p:cNvPr>
          <p:cNvSpPr txBox="1"/>
          <p:nvPr/>
        </p:nvSpPr>
        <p:spPr>
          <a:xfrm>
            <a:off x="4833996" y="1922859"/>
            <a:ext cx="29344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">
              <a:lnSpc>
                <a:spcPct val="100000"/>
              </a:lnSpc>
              <a:tabLst>
                <a:tab pos="1732280" algn="l"/>
              </a:tabLst>
            </a:pPr>
            <a:r>
              <a:rPr lang="en-GB" sz="9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GB" sz="900" b="1" spc="-4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lang="en-GB" sz="9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9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900" b="1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FA323CD-F24E-00BA-B802-15009286705D}"/>
              </a:ext>
            </a:extLst>
          </p:cNvPr>
          <p:cNvGrpSpPr/>
          <p:nvPr/>
        </p:nvGrpSpPr>
        <p:grpSpPr>
          <a:xfrm rot="5400000">
            <a:off x="7374000" y="2600566"/>
            <a:ext cx="847446" cy="132080"/>
            <a:chOff x="8075507" y="2998846"/>
            <a:chExt cx="687210" cy="132080"/>
          </a:xfrm>
        </p:grpSpPr>
        <p:sp>
          <p:nvSpPr>
            <p:cNvPr id="55" name="object 35">
              <a:extLst>
                <a:ext uri="{FF2B5EF4-FFF2-40B4-BE49-F238E27FC236}">
                  <a16:creationId xmlns:a16="http://schemas.microsoft.com/office/drawing/2014/main" id="{1FC17760-F213-F6F8-1D9F-6997534F55C9}"/>
                </a:ext>
              </a:extLst>
            </p:cNvPr>
            <p:cNvSpPr/>
            <p:nvPr/>
          </p:nvSpPr>
          <p:spPr>
            <a:xfrm>
              <a:off x="8075507" y="3064695"/>
              <a:ext cx="633730" cy="0"/>
            </a:xfrm>
            <a:custGeom>
              <a:avLst/>
              <a:gdLst/>
              <a:ahLst/>
              <a:cxnLst/>
              <a:rect l="l" t="t" r="r" b="b"/>
              <a:pathLst>
                <a:path w="633729">
                  <a:moveTo>
                    <a:pt x="0" y="0"/>
                  </a:moveTo>
                  <a:lnTo>
                    <a:pt x="633501" y="0"/>
                  </a:lnTo>
                </a:path>
              </a:pathLst>
            </a:custGeom>
            <a:ln w="41732">
              <a:solidFill>
                <a:srgbClr val="8609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36">
              <a:extLst>
                <a:ext uri="{FF2B5EF4-FFF2-40B4-BE49-F238E27FC236}">
                  <a16:creationId xmlns:a16="http://schemas.microsoft.com/office/drawing/2014/main" id="{1D8A3F90-D2E1-BFC9-F94F-EDDCE83ABC73}"/>
                </a:ext>
              </a:extLst>
            </p:cNvPr>
            <p:cNvSpPr/>
            <p:nvPr/>
          </p:nvSpPr>
          <p:spPr>
            <a:xfrm>
              <a:off x="8691597" y="2998846"/>
              <a:ext cx="71120" cy="132080"/>
            </a:xfrm>
            <a:custGeom>
              <a:avLst/>
              <a:gdLst/>
              <a:ahLst/>
              <a:cxnLst/>
              <a:rect l="l" t="t" r="r" b="b"/>
              <a:pathLst>
                <a:path w="71120" h="132079">
                  <a:moveTo>
                    <a:pt x="0" y="0"/>
                  </a:moveTo>
                  <a:lnTo>
                    <a:pt x="0" y="131699"/>
                  </a:lnTo>
                  <a:lnTo>
                    <a:pt x="70827" y="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09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B09FA6D9-1558-401B-56A7-68D4853D9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55" y="2111399"/>
            <a:ext cx="497840" cy="49784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B449928-6ECF-DD28-AB9C-A03468B9EC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261" r="34574"/>
          <a:stretch/>
        </p:blipFill>
        <p:spPr>
          <a:xfrm>
            <a:off x="2127111" y="2074061"/>
            <a:ext cx="644001" cy="572517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6D30F057-8944-38AA-17CF-05AB12E04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9325" y="2094590"/>
            <a:ext cx="553695" cy="53145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2EE51C0-85C9-4ABE-665B-B77947160EA6}"/>
              </a:ext>
            </a:extLst>
          </p:cNvPr>
          <p:cNvSpPr txBox="1"/>
          <p:nvPr/>
        </p:nvSpPr>
        <p:spPr>
          <a:xfrm>
            <a:off x="668623" y="3012379"/>
            <a:ext cx="11828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900" b="1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US" sz="9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E1C185D-19D3-CA76-9205-66A93FC81CD2}"/>
              </a:ext>
            </a:extLst>
          </p:cNvPr>
          <p:cNvSpPr txBox="1"/>
          <p:nvPr/>
        </p:nvSpPr>
        <p:spPr>
          <a:xfrm>
            <a:off x="658916" y="2612785"/>
            <a:ext cx="713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Admission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9B08B3A-5FEF-1C64-36FE-3C0924609C1E}"/>
              </a:ext>
            </a:extLst>
          </p:cNvPr>
          <p:cNvSpPr txBox="1"/>
          <p:nvPr/>
        </p:nvSpPr>
        <p:spPr>
          <a:xfrm>
            <a:off x="3525986" y="2620042"/>
            <a:ext cx="7003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en-US" sz="900"/>
          </a:p>
        </p:txBody>
      </p:sp>
      <p:sp>
        <p:nvSpPr>
          <p:cNvPr id="86" name="object 22">
            <a:extLst>
              <a:ext uri="{FF2B5EF4-FFF2-40B4-BE49-F238E27FC236}">
                <a16:creationId xmlns:a16="http://schemas.microsoft.com/office/drawing/2014/main" id="{0E46895F-3F6D-290E-E5ED-857A9120EAE9}"/>
              </a:ext>
            </a:extLst>
          </p:cNvPr>
          <p:cNvSpPr txBox="1"/>
          <p:nvPr/>
        </p:nvSpPr>
        <p:spPr>
          <a:xfrm>
            <a:off x="1979437" y="3804019"/>
            <a:ext cx="9393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  <a:tabLst>
                <a:tab pos="1520190" algn="l"/>
              </a:tabLst>
            </a:pPr>
            <a:r>
              <a:rPr sz="900" spc="-5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r>
              <a:rPr sz="900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0AD70B29-EDB2-F0CE-DE83-9EAA22ED5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55" y="3262878"/>
            <a:ext cx="497840" cy="49784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7D6D661-7B84-6E85-3E19-53C4431AAA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261" r="34574"/>
          <a:stretch/>
        </p:blipFill>
        <p:spPr>
          <a:xfrm>
            <a:off x="2127111" y="3225540"/>
            <a:ext cx="644001" cy="572517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A9425E7-B4EE-FFC8-FD03-82F4DE16CE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9325" y="3246069"/>
            <a:ext cx="553695" cy="531458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BE638386-BA69-B5D6-ABA0-7DBB90A27C39}"/>
              </a:ext>
            </a:extLst>
          </p:cNvPr>
          <p:cNvSpPr txBox="1"/>
          <p:nvPr/>
        </p:nvSpPr>
        <p:spPr>
          <a:xfrm>
            <a:off x="658916" y="3764264"/>
            <a:ext cx="713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Admission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7AC023E-4895-6431-93FE-21F85465ED94}"/>
              </a:ext>
            </a:extLst>
          </p:cNvPr>
          <p:cNvSpPr txBox="1"/>
          <p:nvPr/>
        </p:nvSpPr>
        <p:spPr>
          <a:xfrm>
            <a:off x="3525986" y="3771521"/>
            <a:ext cx="7003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en-US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0537B-9EDB-3128-3951-EBB2E9195369}"/>
              </a:ext>
            </a:extLst>
          </p:cNvPr>
          <p:cNvSpPr txBox="1"/>
          <p:nvPr/>
        </p:nvSpPr>
        <p:spPr>
          <a:xfrm>
            <a:off x="5303596" y="2479371"/>
            <a:ext cx="688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1.9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D7035-C284-2844-1CA4-253FA8C5D4B3}"/>
              </a:ext>
            </a:extLst>
          </p:cNvPr>
          <p:cNvSpPr txBox="1"/>
          <p:nvPr/>
        </p:nvSpPr>
        <p:spPr>
          <a:xfrm>
            <a:off x="6812382" y="2478041"/>
            <a:ext cx="688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1.3 days</a:t>
            </a:r>
          </a:p>
        </p:txBody>
      </p:sp>
    </p:spTree>
    <p:extLst>
      <p:ext uri="{BB962C8B-B14F-4D97-AF65-F5344CB8AC3E}">
        <p14:creationId xmlns:p14="http://schemas.microsoft.com/office/powerpoint/2010/main" val="354281703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4BAA1-5D34-E379-B740-0CBDE036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365760"/>
            <a:ext cx="5868344" cy="685800"/>
          </a:xfrm>
        </p:spPr>
        <p:txBody>
          <a:bodyPr/>
          <a:lstStyle/>
          <a:p>
            <a:r>
              <a:rPr lang="en-GB" dirty="0"/>
              <a:t>BENCHMARK Registry 30-day results: Secondary endpoints 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12D9-9CF6-7CAF-53E6-BFD52715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48311-20CC-6F5B-93EE-928C59428A65}"/>
              </a:ext>
            </a:extLst>
          </p:cNvPr>
          <p:cNvSpPr txBox="1"/>
          <p:nvPr/>
        </p:nvSpPr>
        <p:spPr>
          <a:xfrm>
            <a:off x="459739" y="4554001"/>
            <a:ext cx="82925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US" sz="700"/>
              <a:t>*Patient satisfaction survey included: pre-TAVI discussions, active participation in discussions affecting their healthcare, interactions with care team, involvement of family and preparations for discharge</a:t>
            </a:r>
            <a:endParaRPr lang="en-GB" sz="70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/>
              <a:t>TAVI: transcatheter aortic valve implantation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lang="en-GB" sz="700"/>
              <a:t>Frank D </a:t>
            </a:r>
            <a:r>
              <a:rPr lang="en-GB" sz="700" i="1"/>
              <a:t>et al. </a:t>
            </a:r>
            <a:r>
              <a:rPr lang="en-GB" sz="700" err="1"/>
              <a:t>EuroPCR</a:t>
            </a:r>
            <a:r>
              <a:rPr lang="en-GB" sz="700"/>
              <a:t> 16–19 May 2023, Paris</a:t>
            </a:r>
          </a:p>
        </p:txBody>
      </p:sp>
      <p:pic>
        <p:nvPicPr>
          <p:cNvPr id="2" name="Picture 1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97FD510C-844F-2C0A-43FC-E444BFB9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EC593-E9E7-55CA-FB14-5209A94BA700}"/>
              </a:ext>
            </a:extLst>
          </p:cNvPr>
          <p:cNvSpPr txBox="1"/>
          <p:nvPr/>
        </p:nvSpPr>
        <p:spPr>
          <a:xfrm>
            <a:off x="4378555" y="3342950"/>
            <a:ext cx="4297435" cy="837572"/>
          </a:xfrm>
          <a:prstGeom prst="rect">
            <a:avLst/>
          </a:prstGeom>
          <a:solidFill>
            <a:srgbClr val="E9E6E2"/>
          </a:solidFill>
        </p:spPr>
        <p:txBody>
          <a:bodyPr wrap="square" lIns="900000" rIns="72000" anchor="ctr" anchorCtr="0">
            <a:noAutofit/>
          </a:bodyPr>
          <a:lstStyle/>
          <a:p>
            <a:r>
              <a:rPr lang="en-GB" sz="10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 satisfaction</a:t>
            </a:r>
          </a:p>
          <a:p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90% of patients were satisfied/very satisfied across </a:t>
            </a:r>
            <a:b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aspects of their TAVI experience after implementing BENCHMARK Practices*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F2657-9263-22AD-CAC9-03B2E39335F2}"/>
              </a:ext>
            </a:extLst>
          </p:cNvPr>
          <p:cNvSpPr txBox="1"/>
          <p:nvPr/>
        </p:nvSpPr>
        <p:spPr>
          <a:xfrm>
            <a:off x="4347063" y="1136036"/>
            <a:ext cx="4528647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GB" sz="10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 safety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 safety at discharge and at 30-day follow-up was uncompromised after implementing BENCHMARK Practices</a:t>
            </a:r>
          </a:p>
        </p:txBody>
      </p:sp>
      <p:sp>
        <p:nvSpPr>
          <p:cNvPr id="12" name="object 99">
            <a:extLst>
              <a:ext uri="{FF2B5EF4-FFF2-40B4-BE49-F238E27FC236}">
                <a16:creationId xmlns:a16="http://schemas.microsoft.com/office/drawing/2014/main" id="{7ECD4223-266A-31BF-D040-58D0F1404ACE}"/>
              </a:ext>
            </a:extLst>
          </p:cNvPr>
          <p:cNvSpPr txBox="1"/>
          <p:nvPr/>
        </p:nvSpPr>
        <p:spPr>
          <a:xfrm>
            <a:off x="514980" y="852946"/>
            <a:ext cx="3460541" cy="49372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>
              <a:spcBef>
                <a:spcPts val="630"/>
              </a:spcBef>
            </a:pPr>
            <a:endParaRPr lang="en-GB" sz="1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30"/>
              </a:spcBef>
            </a:pPr>
            <a:r>
              <a:rPr lang="en-GB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Local anaesthesia with or without conscious sedation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230D3C-90C6-5483-A1E2-BC78D233C707}"/>
              </a:ext>
            </a:extLst>
          </p:cNvPr>
          <p:cNvSpPr txBox="1"/>
          <p:nvPr/>
        </p:nvSpPr>
        <p:spPr>
          <a:xfrm>
            <a:off x="4239031" y="2624079"/>
            <a:ext cx="121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change in </a:t>
            </a:r>
            <a:b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all-cause mortality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A6EAEF-9C9D-BB03-A0E8-9163061908E3}"/>
              </a:ext>
            </a:extLst>
          </p:cNvPr>
          <p:cNvSpPr txBox="1"/>
          <p:nvPr/>
        </p:nvSpPr>
        <p:spPr>
          <a:xfrm>
            <a:off x="514980" y="2201071"/>
            <a:ext cx="3460541" cy="151580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reductions in mean (±SD) intervention time</a:t>
            </a:r>
          </a:p>
          <a:p>
            <a:r>
              <a:rPr lang="en-GB" sz="1000" i="1">
                <a:latin typeface="Arial" panose="020B0604020202020204" pitchFamily="34" charset="0"/>
                <a:cs typeface="Arial" panose="020B0604020202020204" pitchFamily="34" charset="0"/>
              </a:rPr>
              <a:t>Procedure time</a:t>
            </a:r>
          </a:p>
          <a:p>
            <a:endParaRPr lang="en-GB" sz="1000" b="1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GB" sz="1000" i="1">
                <a:latin typeface="Arial" panose="020B0604020202020204" pitchFamily="34" charset="0"/>
                <a:cs typeface="Arial" panose="020B0604020202020204" pitchFamily="34" charset="0"/>
              </a:rPr>
              <a:t>intervention time</a:t>
            </a:r>
            <a:endParaRPr lang="en-GB" sz="1000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33D645-BA18-7E6D-A630-969F6C632815}"/>
              </a:ext>
            </a:extLst>
          </p:cNvPr>
          <p:cNvSpPr txBox="1"/>
          <p:nvPr/>
        </p:nvSpPr>
        <p:spPr>
          <a:xfrm>
            <a:off x="5538631" y="2624079"/>
            <a:ext cx="19856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change in rehospitalisation rate</a:t>
            </a:r>
          </a:p>
          <a:p>
            <a:pPr algn="ctr"/>
            <a: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(valve-related or worsening chronic heart failure)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F1D34E-7A51-347E-6307-0D4A915C32E4}"/>
              </a:ext>
            </a:extLst>
          </p:cNvPr>
          <p:cNvSpPr txBox="1"/>
          <p:nvPr/>
        </p:nvSpPr>
        <p:spPr>
          <a:xfrm>
            <a:off x="7600267" y="2595884"/>
            <a:ext cx="1217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change in incidence of stroke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72CC16-E8BA-0F82-1680-C0418A84D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165" y="1673201"/>
            <a:ext cx="388695" cy="40566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54DEC22-D453-2A48-6EC4-C98B4CBBE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130" y="2921951"/>
            <a:ext cx="342223" cy="342223"/>
          </a:xfrm>
          <a:prstGeom prst="rect">
            <a:avLst/>
          </a:prstGeom>
        </p:spPr>
      </p:pic>
      <p:pic>
        <p:nvPicPr>
          <p:cNvPr id="6" name="Graphic 26">
            <a:extLst>
              <a:ext uri="{FF2B5EF4-FFF2-40B4-BE49-F238E27FC236}">
                <a16:creationId xmlns:a16="http://schemas.microsoft.com/office/drawing/2014/main" id="{36E0301F-6903-382A-0F4D-31C591100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35829" y="3943994"/>
            <a:ext cx="353240" cy="353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63D3E5-4155-C751-2F29-833359C35F26}"/>
              </a:ext>
            </a:extLst>
          </p:cNvPr>
          <p:cNvSpPr txBox="1"/>
          <p:nvPr/>
        </p:nvSpPr>
        <p:spPr>
          <a:xfrm>
            <a:off x="249650" y="1436432"/>
            <a:ext cx="37258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">
              <a:lnSpc>
                <a:spcPct val="100000"/>
              </a:lnSpc>
              <a:tabLst>
                <a:tab pos="1732280" algn="l"/>
              </a:tabLst>
            </a:pP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GB" sz="800" b="1" spc="-4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lang="en-GB" sz="8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800" b="1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0074C4-53BF-D897-19C2-F82D5991FB9D}"/>
              </a:ext>
            </a:extLst>
          </p:cNvPr>
          <p:cNvGrpSpPr/>
          <p:nvPr/>
        </p:nvGrpSpPr>
        <p:grpSpPr>
          <a:xfrm>
            <a:off x="6192036" y="1915007"/>
            <a:ext cx="850605" cy="647730"/>
            <a:chOff x="6250078" y="2419082"/>
            <a:chExt cx="850605" cy="64773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B1D8F8B-5FE0-A10E-BA4F-23B77474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50078" y="2497105"/>
              <a:ext cx="569707" cy="56970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A5BA015-131E-70C8-6417-2F1E55E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11988" y="2419082"/>
              <a:ext cx="388695" cy="38869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61C8AC-0853-CFDC-6181-2E02FA3E10B3}"/>
              </a:ext>
            </a:extLst>
          </p:cNvPr>
          <p:cNvGrpSpPr/>
          <p:nvPr/>
        </p:nvGrpSpPr>
        <p:grpSpPr>
          <a:xfrm>
            <a:off x="7725034" y="1922618"/>
            <a:ext cx="872506" cy="637131"/>
            <a:chOff x="7632244" y="2426693"/>
            <a:chExt cx="872506" cy="6371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5078FD1-6241-E617-77E4-697ABBFF1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32244" y="2471354"/>
              <a:ext cx="630942" cy="59247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9E51BAD-7F49-F313-7B43-21D36AE1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16055" y="2426693"/>
              <a:ext cx="388695" cy="38869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E85B78-6813-4C4F-6EB2-D8C76BE34D71}"/>
              </a:ext>
            </a:extLst>
          </p:cNvPr>
          <p:cNvGrpSpPr/>
          <p:nvPr/>
        </p:nvGrpSpPr>
        <p:grpSpPr>
          <a:xfrm>
            <a:off x="4595171" y="1922618"/>
            <a:ext cx="785757" cy="624478"/>
            <a:chOff x="4653213" y="2426693"/>
            <a:chExt cx="785757" cy="62447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BFDFCBB-0438-8A2D-4D5C-7BA41C5D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653213" y="2630441"/>
              <a:ext cx="504876" cy="42073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2BA498F-788E-C1DD-D0A1-C96FB6DF6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50275" y="2426693"/>
              <a:ext cx="388695" cy="388695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647C60B0-8642-DAFF-851D-3D411A56F7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13991" y="3469186"/>
            <a:ext cx="587278" cy="57362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3DF8612-9752-D17C-9B34-6ADAFF2DC265}"/>
              </a:ext>
            </a:extLst>
          </p:cNvPr>
          <p:cNvCxnSpPr/>
          <p:nvPr/>
        </p:nvCxnSpPr>
        <p:spPr>
          <a:xfrm>
            <a:off x="5521578" y="1894423"/>
            <a:ext cx="0" cy="1070793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EF6EC1-8873-6428-CDB2-49C0B6BEF66D}"/>
              </a:ext>
            </a:extLst>
          </p:cNvPr>
          <p:cNvCxnSpPr/>
          <p:nvPr/>
        </p:nvCxnSpPr>
        <p:spPr>
          <a:xfrm>
            <a:off x="7576593" y="1866618"/>
            <a:ext cx="0" cy="1070793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39DAA7B-FEB4-3B38-F4F6-69DCC34E2ED4}"/>
              </a:ext>
            </a:extLst>
          </p:cNvPr>
          <p:cNvSpPr txBox="1"/>
          <p:nvPr/>
        </p:nvSpPr>
        <p:spPr>
          <a:xfrm>
            <a:off x="249650" y="2666069"/>
            <a:ext cx="35776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">
              <a:lnSpc>
                <a:spcPct val="100000"/>
              </a:lnSpc>
              <a:tabLst>
                <a:tab pos="1732280" algn="l"/>
              </a:tabLst>
            </a:pP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GB" sz="800" b="1" spc="-4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lang="en-GB" sz="8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800" b="1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4C8CFA-88E5-405B-4617-A7BA9A2AAAF9}"/>
              </a:ext>
            </a:extLst>
          </p:cNvPr>
          <p:cNvSpPr txBox="1"/>
          <p:nvPr/>
        </p:nvSpPr>
        <p:spPr>
          <a:xfrm>
            <a:off x="249650" y="3709893"/>
            <a:ext cx="35776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">
              <a:lnSpc>
                <a:spcPct val="100000"/>
              </a:lnSpc>
              <a:tabLst>
                <a:tab pos="1732280" algn="l"/>
              </a:tabLst>
            </a:pP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GB" sz="800" b="1" spc="-4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r>
              <a:rPr lang="en-GB" sz="8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800" b="1" spc="-4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800" b="1" spc="-65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20CD59D0-7E11-3238-A831-C84C8B230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5829" y="1644018"/>
            <a:ext cx="388695" cy="40566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2EEE5F-D262-FF22-BEC6-A626C8F4F7BE}"/>
              </a:ext>
            </a:extLst>
          </p:cNvPr>
          <p:cNvSpPr txBox="1"/>
          <p:nvPr/>
        </p:nvSpPr>
        <p:spPr>
          <a:xfrm>
            <a:off x="801963" y="1910948"/>
            <a:ext cx="68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3"/>
                </a:solidFill>
              </a:rPr>
              <a:t>84.5%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AEB24-2B78-1BF0-3F63-2361793AA308}"/>
              </a:ext>
            </a:extLst>
          </p:cNvPr>
          <p:cNvSpPr txBox="1"/>
          <p:nvPr/>
        </p:nvSpPr>
        <p:spPr>
          <a:xfrm>
            <a:off x="3007101" y="1910948"/>
            <a:ext cx="68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3"/>
                </a:solidFill>
              </a:rPr>
              <a:t>96.1%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1AD9F13-B11C-BF9A-71BE-5E225412C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4400" y="3962717"/>
            <a:ext cx="342223" cy="342223"/>
          </a:xfrm>
          <a:prstGeom prst="rect">
            <a:avLst/>
          </a:prstGeom>
        </p:spPr>
      </p:pic>
      <p:pic>
        <p:nvPicPr>
          <p:cNvPr id="45" name="Graphic 26">
            <a:extLst>
              <a:ext uri="{FF2B5EF4-FFF2-40B4-BE49-F238E27FC236}">
                <a16:creationId xmlns:a16="http://schemas.microsoft.com/office/drawing/2014/main" id="{17C3B6B9-336F-1CAA-82DC-F1C7E1BA2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35829" y="2900170"/>
            <a:ext cx="353240" cy="3532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54B035-BD54-0BB4-D1AE-F24EBCF303BD}"/>
              </a:ext>
            </a:extLst>
          </p:cNvPr>
          <p:cNvSpPr txBox="1"/>
          <p:nvPr/>
        </p:nvSpPr>
        <p:spPr>
          <a:xfrm>
            <a:off x="918014" y="2918972"/>
            <a:ext cx="9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solidFill>
                  <a:srgbClr val="78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66 ± 35</a:t>
            </a:r>
          </a:p>
          <a:p>
            <a:pPr algn="ctr"/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800828-B6C1-A4F8-1A8A-5D602EEF23EF}"/>
              </a:ext>
            </a:extLst>
          </p:cNvPr>
          <p:cNvSpPr txBox="1"/>
          <p:nvPr/>
        </p:nvSpPr>
        <p:spPr>
          <a:xfrm>
            <a:off x="3030375" y="2918972"/>
            <a:ext cx="9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solidFill>
                  <a:srgbClr val="7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GB" sz="1000" b="1">
                <a:solidFill>
                  <a:srgbClr val="78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± 31</a:t>
            </a:r>
          </a:p>
          <a:p>
            <a:pPr algn="ctr"/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132C33-4729-3E95-70A6-8669080C96B5}"/>
              </a:ext>
            </a:extLst>
          </p:cNvPr>
          <p:cNvSpPr txBox="1"/>
          <p:nvPr/>
        </p:nvSpPr>
        <p:spPr>
          <a:xfrm>
            <a:off x="918014" y="3959619"/>
            <a:ext cx="9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solidFill>
                  <a:srgbClr val="78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97 ± 43</a:t>
            </a:r>
          </a:p>
          <a:p>
            <a:pPr algn="ctr"/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60507F-0D55-5C78-BCA9-6D90066706BF}"/>
              </a:ext>
            </a:extLst>
          </p:cNvPr>
          <p:cNvSpPr txBox="1"/>
          <p:nvPr/>
        </p:nvSpPr>
        <p:spPr>
          <a:xfrm>
            <a:off x="3030375" y="3959619"/>
            <a:ext cx="9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solidFill>
                  <a:srgbClr val="7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en-GB" sz="1000" b="1">
                <a:solidFill>
                  <a:srgbClr val="78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± 40</a:t>
            </a:r>
          </a:p>
          <a:p>
            <a:pPr algn="ctr"/>
            <a:r>
              <a:rPr lang="en-GB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D6173-D52E-318D-9A29-89D2291FAD2B}"/>
              </a:ext>
            </a:extLst>
          </p:cNvPr>
          <p:cNvSpPr txBox="1"/>
          <p:nvPr/>
        </p:nvSpPr>
        <p:spPr>
          <a:xfrm>
            <a:off x="1800279" y="1796664"/>
            <a:ext cx="7611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p&lt;0.001</a:t>
            </a:r>
            <a:endParaRPr lang="en-US" sz="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16364F-F27C-E246-5803-4C9E2121E190}"/>
              </a:ext>
            </a:extLst>
          </p:cNvPr>
          <p:cNvSpPr txBox="1"/>
          <p:nvPr/>
        </p:nvSpPr>
        <p:spPr>
          <a:xfrm>
            <a:off x="1800279" y="2985340"/>
            <a:ext cx="7611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p&lt;0.001</a:t>
            </a:r>
            <a:endParaRPr lang="en-US" sz="8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6767E6-2A95-49F2-280C-63F590CCB3B9}"/>
              </a:ext>
            </a:extLst>
          </p:cNvPr>
          <p:cNvSpPr txBox="1"/>
          <p:nvPr/>
        </p:nvSpPr>
        <p:spPr>
          <a:xfrm>
            <a:off x="1800279" y="3957518"/>
            <a:ext cx="7611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p&lt;0.001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8992175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12D9-9CF6-7CAF-53E6-BFD52715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78B93-0EA4-44DC-7A6E-380F3F24E8CB}"/>
              </a:ext>
            </a:extLst>
          </p:cNvPr>
          <p:cNvSpPr txBox="1"/>
          <p:nvPr/>
        </p:nvSpPr>
        <p:spPr>
          <a:xfrm>
            <a:off x="520754" y="4035935"/>
            <a:ext cx="8102492" cy="5149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/>
              <a:t>12 months data and outcomes to follow</a:t>
            </a:r>
          </a:p>
        </p:txBody>
      </p:sp>
      <p:pic>
        <p:nvPicPr>
          <p:cNvPr id="2" name="Picture 1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97FD510C-844F-2C0A-43FC-E444BFB9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27" y="365760"/>
            <a:ext cx="1528240" cy="5131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A1D2BD-885E-6B29-9869-42471CB662DB}"/>
              </a:ext>
            </a:extLst>
          </p:cNvPr>
          <p:cNvSpPr txBox="1">
            <a:spLocks/>
          </p:cNvSpPr>
          <p:nvPr/>
        </p:nvSpPr>
        <p:spPr bwMode="gray">
          <a:xfrm>
            <a:off x="548640" y="1188720"/>
            <a:ext cx="7046976" cy="433777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charset="2"/>
              <a:buNone/>
            </a:pPr>
            <a:r>
              <a:rPr lang="en-GB" b="1" dirty="0"/>
              <a:t>Implementing BENCHMARK Practices in pre-, peri- and post- TAVI procedural pathways: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5BA2FE-BCAF-53D6-0ECF-8180BEB8C7C6}"/>
              </a:ext>
            </a:extLst>
          </p:cNvPr>
          <p:cNvSpPr txBox="1">
            <a:spLocks/>
          </p:cNvSpPr>
          <p:nvPr/>
        </p:nvSpPr>
        <p:spPr bwMode="gray">
          <a:xfrm>
            <a:off x="548641" y="365760"/>
            <a:ext cx="5868344" cy="685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BENCHMARK Registry 30-day results</a:t>
            </a:r>
            <a:r>
              <a:rPr lang="en-GB"/>
              <a:t>:     Key messages</a:t>
            </a:r>
            <a:endParaRPr lang="en-GB" sz="1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363922-8E73-0DA0-B575-9CE5AE834CF5}"/>
              </a:ext>
            </a:extLst>
          </p:cNvPr>
          <p:cNvGrpSpPr/>
          <p:nvPr/>
        </p:nvGrpSpPr>
        <p:grpSpPr>
          <a:xfrm>
            <a:off x="6152156" y="1670539"/>
            <a:ext cx="2585822" cy="2110628"/>
            <a:chOff x="6293092" y="1877956"/>
            <a:chExt cx="2585822" cy="211062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38C21B-454E-E1B7-79E6-F667F3942A40}"/>
                </a:ext>
              </a:extLst>
            </p:cNvPr>
            <p:cNvSpPr txBox="1"/>
            <p:nvPr/>
          </p:nvSpPr>
          <p:spPr>
            <a:xfrm>
              <a:off x="6293092" y="3034477"/>
              <a:ext cx="25858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C8102E"/>
                </a:buClr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Brings high level of </a:t>
              </a:r>
              <a:b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 satisfaction and generates opportunities </a:t>
              </a:r>
              <a:b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increased capacity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A278DD7-E929-8233-607E-518995452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55905" y="1877956"/>
              <a:ext cx="1060197" cy="106019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910A71-B67E-A035-C8B6-5089A26AB9A9}"/>
              </a:ext>
            </a:extLst>
          </p:cNvPr>
          <p:cNvGrpSpPr/>
          <p:nvPr/>
        </p:nvGrpSpPr>
        <p:grpSpPr>
          <a:xfrm>
            <a:off x="3488272" y="1725071"/>
            <a:ext cx="1958736" cy="2056096"/>
            <a:chOff x="3527910" y="1932488"/>
            <a:chExt cx="1958736" cy="205609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6EA5AE-710B-0D32-32AB-F443D885AC5A}"/>
                </a:ext>
              </a:extLst>
            </p:cNvPr>
            <p:cNvSpPr txBox="1"/>
            <p:nvPr/>
          </p:nvSpPr>
          <p:spPr>
            <a:xfrm>
              <a:off x="3527910" y="3034477"/>
              <a:ext cx="19587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C8102E"/>
                </a:buClr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Unlocks hospital efficiency with uncompromised safety for patients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D377C36-464E-B55B-10F6-5FF7E2BD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77180" y="1932488"/>
              <a:ext cx="1060197" cy="95113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15D467-43FF-3C65-6FA8-D47F453737DB}"/>
              </a:ext>
            </a:extLst>
          </p:cNvPr>
          <p:cNvGrpSpPr/>
          <p:nvPr/>
        </p:nvGrpSpPr>
        <p:grpSpPr>
          <a:xfrm>
            <a:off x="548640" y="1718777"/>
            <a:ext cx="1958736" cy="2062390"/>
            <a:chOff x="707864" y="1926194"/>
            <a:chExt cx="1958736" cy="206239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EC4335-F74A-F0C3-020C-BC86A0A6FF21}"/>
                </a:ext>
              </a:extLst>
            </p:cNvPr>
            <p:cNvSpPr txBox="1"/>
            <p:nvPr/>
          </p:nvSpPr>
          <p:spPr>
            <a:xfrm>
              <a:off x="707864" y="3034477"/>
              <a:ext cx="19587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C8102E"/>
                </a:buClr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in reduced hospital length of </a:t>
              </a:r>
              <a:b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stay, including in </a:t>
              </a:r>
              <a:b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high-care facilities 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B25CE12-7D9D-0E52-244D-78628A63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95333" y="1926194"/>
              <a:ext cx="983798" cy="963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915493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4700-E02E-3736-6B59-CB0DB917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600556"/>
            <a:ext cx="7680558" cy="1096923"/>
          </a:xfrm>
        </p:spPr>
        <p:txBody>
          <a:bodyPr>
            <a:noAutofit/>
          </a:bodyPr>
          <a:lstStyle/>
          <a:p>
            <a:r>
              <a:rPr lang="en-US"/>
              <a:t>Program implementation and next steps 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BD9F4-E7E5-A0AF-FA0F-4A8305456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0B49D-5C29-ACE7-481F-7D9B2DB9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9182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5A27DE9-3E2B-2598-6584-84BD893E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2" t="58" r="1" b="1"/>
          <a:stretch/>
        </p:blipFill>
        <p:spPr>
          <a:xfrm>
            <a:off x="6541150" y="2741458"/>
            <a:ext cx="2601120" cy="218084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180C2D-3FEB-4A4E-BD43-67519F91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 peer-to-peer learning </a:t>
            </a:r>
            <a:r>
              <a:rPr lang="en-US">
                <a:latin typeface="+mj-lt"/>
              </a:rPr>
              <a:t>program focusing on evaluation, education and engagement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7817D-65BA-4F37-9BA9-95574454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EB68E3-2ACD-3B40-A398-4D482C052AC6}"/>
              </a:ext>
            </a:extLst>
          </p:cNvPr>
          <p:cNvSpPr/>
          <p:nvPr/>
        </p:nvSpPr>
        <p:spPr>
          <a:xfrm>
            <a:off x="6818638" y="1665441"/>
            <a:ext cx="232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100" b="1">
                <a:solidFill>
                  <a:schemeClr val="accent1"/>
                </a:solidFill>
              </a:rPr>
              <a:t>Partner with clinical experts throughout implementation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AE3A4-0C23-024C-8BBB-BE9C68FE8512}"/>
              </a:ext>
            </a:extLst>
          </p:cNvPr>
          <p:cNvSpPr/>
          <p:nvPr/>
        </p:nvSpPr>
        <p:spPr>
          <a:xfrm>
            <a:off x="380900" y="1680940"/>
            <a:ext cx="32221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100" b="1">
                <a:solidFill>
                  <a:schemeClr val="accent1"/>
                </a:solidFill>
              </a:rPr>
              <a:t>Assess program and </a:t>
            </a:r>
            <a:br>
              <a:rPr lang="en-US" sz="1100" b="1">
                <a:solidFill>
                  <a:schemeClr val="accent1"/>
                </a:solidFill>
              </a:rPr>
            </a:br>
            <a:r>
              <a:rPr lang="en-US" sz="1100" b="1">
                <a:solidFill>
                  <a:schemeClr val="accent1"/>
                </a:solidFill>
              </a:rPr>
              <a:t>create action plan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C105D4-05B2-0444-A2F4-302A5BF7010B}"/>
              </a:ext>
            </a:extLst>
          </p:cNvPr>
          <p:cNvSpPr/>
          <p:nvPr/>
        </p:nvSpPr>
        <p:spPr>
          <a:xfrm>
            <a:off x="3482362" y="1758366"/>
            <a:ext cx="320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100" b="1">
                <a:solidFill>
                  <a:schemeClr val="accent1"/>
                </a:solidFill>
              </a:rPr>
              <a:t>Implement best practices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0F9B34-946B-3D47-9C9E-600BC8C34AC2}"/>
              </a:ext>
            </a:extLst>
          </p:cNvPr>
          <p:cNvSpPr txBox="1"/>
          <p:nvPr/>
        </p:nvSpPr>
        <p:spPr>
          <a:xfrm>
            <a:off x="488923" y="3171420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1000" b="1"/>
              <a:t>Readiness survey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31A66B-DA48-454A-9F1A-D33E2835ABBB}"/>
              </a:ext>
            </a:extLst>
          </p:cNvPr>
          <p:cNvSpPr txBox="1"/>
          <p:nvPr/>
        </p:nvSpPr>
        <p:spPr>
          <a:xfrm>
            <a:off x="4365217" y="2139934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b="1"/>
              <a:t>eLearning modules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F6604E-0F8F-FD4F-97C0-4B26D1A2FB7B}"/>
              </a:ext>
            </a:extLst>
          </p:cNvPr>
          <p:cNvSpPr txBox="1"/>
          <p:nvPr/>
        </p:nvSpPr>
        <p:spPr>
          <a:xfrm>
            <a:off x="7269080" y="2257907"/>
            <a:ext cx="165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b="1"/>
              <a:t>Edwards Benchmark program faculty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5A91668-B732-F348-A5DC-F3A3C92B4185}"/>
              </a:ext>
            </a:extLst>
          </p:cNvPr>
          <p:cNvCxnSpPr>
            <a:cxnSpLocks/>
          </p:cNvCxnSpPr>
          <p:nvPr/>
        </p:nvCxnSpPr>
        <p:spPr>
          <a:xfrm>
            <a:off x="3550377" y="1417017"/>
            <a:ext cx="0" cy="3520743"/>
          </a:xfrm>
          <a:prstGeom prst="line">
            <a:avLst/>
          </a:prstGeom>
          <a:ln w="12700" cap="rnd">
            <a:solidFill>
              <a:srgbClr val="CC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B97D2FA4-903E-2B43-B8FE-6F66F237505B}"/>
              </a:ext>
            </a:extLst>
          </p:cNvPr>
          <p:cNvSpPr>
            <a:spLocks noChangeAspect="1"/>
          </p:cNvSpPr>
          <p:nvPr/>
        </p:nvSpPr>
        <p:spPr>
          <a:xfrm>
            <a:off x="539750" y="1741134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D64C4A7-F3A3-6948-9CAD-D6D656E53DAD}"/>
              </a:ext>
            </a:extLst>
          </p:cNvPr>
          <p:cNvSpPr>
            <a:spLocks noChangeAspect="1"/>
          </p:cNvSpPr>
          <p:nvPr/>
        </p:nvSpPr>
        <p:spPr>
          <a:xfrm>
            <a:off x="3645903" y="1740975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E95F4E-0B11-B749-A32D-75A0A7DC0704}"/>
              </a:ext>
            </a:extLst>
          </p:cNvPr>
          <p:cNvSpPr>
            <a:spLocks noChangeAspect="1"/>
          </p:cNvSpPr>
          <p:nvPr/>
        </p:nvSpPr>
        <p:spPr>
          <a:xfrm>
            <a:off x="6970671" y="1741134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A107F-2FC2-EC4D-9C14-948673DADD66}"/>
              </a:ext>
            </a:extLst>
          </p:cNvPr>
          <p:cNvSpPr/>
          <p:nvPr/>
        </p:nvSpPr>
        <p:spPr>
          <a:xfrm>
            <a:off x="2100696" y="3808538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2400"/>
              </a:spcAft>
            </a:pPr>
            <a:r>
              <a:rPr lang="en-US" sz="1000" b="1"/>
              <a:t>Self-assessments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5F4A52-9230-0245-B551-D572CF55ACFD}"/>
              </a:ext>
            </a:extLst>
          </p:cNvPr>
          <p:cNvSpPr/>
          <p:nvPr/>
        </p:nvSpPr>
        <p:spPr>
          <a:xfrm>
            <a:off x="485006" y="4584615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1000" b="1"/>
              <a:t>Action plan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74CAE4-F46E-9C4E-A6C1-9CDEBCC4720D}"/>
              </a:ext>
            </a:extLst>
          </p:cNvPr>
          <p:cNvGrpSpPr/>
          <p:nvPr/>
        </p:nvGrpSpPr>
        <p:grpSpPr>
          <a:xfrm>
            <a:off x="3796631" y="4180536"/>
            <a:ext cx="2707068" cy="647004"/>
            <a:chOff x="3790623" y="4224567"/>
            <a:chExt cx="2707068" cy="64700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1FF3D9-6E24-7C4F-BDAC-7A6C918F6C31}"/>
                </a:ext>
              </a:extLst>
            </p:cNvPr>
            <p:cNvSpPr txBox="1"/>
            <p:nvPr/>
          </p:nvSpPr>
          <p:spPr>
            <a:xfrm>
              <a:off x="3937638" y="4224567"/>
              <a:ext cx="943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Literature compendium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4DF29A4-83FA-FE40-ACC8-97E9207E42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623" y="4260903"/>
              <a:ext cx="165600" cy="16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E6ADD8-BDB5-384C-BC18-3614874015EE}"/>
                </a:ext>
              </a:extLst>
            </p:cNvPr>
            <p:cNvSpPr txBox="1"/>
            <p:nvPr/>
          </p:nvSpPr>
          <p:spPr>
            <a:xfrm>
              <a:off x="5348597" y="4224567"/>
              <a:ext cx="918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Admin compendium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2D7EF0E-0194-B042-9E91-0E02CAEE4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25" y="4260903"/>
              <a:ext cx="165600" cy="16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55D0885-DD37-9246-B8D3-29C22C0D36C0}"/>
                </a:ext>
              </a:extLst>
            </p:cNvPr>
            <p:cNvSpPr txBox="1"/>
            <p:nvPr/>
          </p:nvSpPr>
          <p:spPr>
            <a:xfrm>
              <a:off x="3937638" y="4557703"/>
              <a:ext cx="1070367" cy="31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000"/>
                <a:t>Safety checklist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370C7C0-38A6-8A44-A4A1-6E37A1803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623" y="4656204"/>
              <a:ext cx="165600" cy="16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47CC38A-1612-9E45-A46E-F5BEA6496640}"/>
                </a:ext>
              </a:extLst>
            </p:cNvPr>
            <p:cNvSpPr txBox="1"/>
            <p:nvPr/>
          </p:nvSpPr>
          <p:spPr>
            <a:xfrm>
              <a:off x="5348597" y="4624315"/>
              <a:ext cx="11490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Clinical protocols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40D1B12-EA14-A941-B36B-24718AC2B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25" y="4656204"/>
              <a:ext cx="165600" cy="16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4</a:t>
              </a: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9B6144D-0642-5146-B5A6-232F41125DF5}"/>
              </a:ext>
            </a:extLst>
          </p:cNvPr>
          <p:cNvCxnSpPr>
            <a:cxnSpLocks/>
          </p:cNvCxnSpPr>
          <p:nvPr/>
        </p:nvCxnSpPr>
        <p:spPr>
          <a:xfrm>
            <a:off x="6542880" y="1477574"/>
            <a:ext cx="0" cy="3460186"/>
          </a:xfrm>
          <a:prstGeom prst="line">
            <a:avLst/>
          </a:prstGeom>
          <a:ln w="12700" cap="rnd" cmpd="sng">
            <a:solidFill>
              <a:srgbClr val="CC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phic 76">
            <a:extLst>
              <a:ext uri="{FF2B5EF4-FFF2-40B4-BE49-F238E27FC236}">
                <a16:creationId xmlns:a16="http://schemas.microsoft.com/office/drawing/2014/main" id="{8502A774-0B36-A046-B8F2-64B4B05F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456693" flipH="1" flipV="1">
            <a:off x="2224872" y="2481030"/>
            <a:ext cx="153968" cy="44141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42B3CBBB-5516-774D-9A7D-E5ACEFAAE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87608" flipH="1" flipV="1">
            <a:off x="1829229" y="2224266"/>
            <a:ext cx="185573" cy="4414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34E05D-0C24-F042-A1A6-E96D27E7C103}"/>
              </a:ext>
            </a:extLst>
          </p:cNvPr>
          <p:cNvSpPr/>
          <p:nvPr/>
        </p:nvSpPr>
        <p:spPr>
          <a:xfrm>
            <a:off x="0" y="1306835"/>
            <a:ext cx="9144000" cy="263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54480" rtlCol="0" anchor="ctr"/>
          <a:lstStyle/>
          <a:p>
            <a:r>
              <a:rPr lang="en-US" sz="1200" i="1"/>
              <a:t>Digital platform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5AF0A8-F7F6-5943-8C11-E407D1C45713}"/>
              </a:ext>
            </a:extLst>
          </p:cNvPr>
          <p:cNvCxnSpPr/>
          <p:nvPr/>
        </p:nvCxnSpPr>
        <p:spPr>
          <a:xfrm>
            <a:off x="2765502" y="1446326"/>
            <a:ext cx="518531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35E652F-0AF3-734D-80AF-B311C3B5FFB2}"/>
              </a:ext>
            </a:extLst>
          </p:cNvPr>
          <p:cNvSpPr/>
          <p:nvPr/>
        </p:nvSpPr>
        <p:spPr>
          <a:xfrm rot="16200000" flipV="1">
            <a:off x="7438698" y="3217000"/>
            <a:ext cx="809484" cy="2601120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0"/>
                </a:schemeClr>
              </a:gs>
              <a:gs pos="2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>
                <a:latin typeface="Vesta Std Regular" panose="020B0504060504020204" pitchFamily="34" charset="77"/>
                <a:cs typeface="Arial"/>
              </a:rPr>
              <a:t>       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F332C3C-9EB3-FE29-6B77-06C717A89B79}"/>
              </a:ext>
            </a:extLst>
          </p:cNvPr>
          <p:cNvSpPr txBox="1">
            <a:spLocks/>
          </p:cNvSpPr>
          <p:nvPr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1C26A3-5F36-20CB-2E64-F781779EB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42" b="45829"/>
          <a:stretch/>
        </p:blipFill>
        <p:spPr>
          <a:xfrm>
            <a:off x="595826" y="2198066"/>
            <a:ext cx="1542307" cy="96424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C27869-AE20-4E74-C18E-72978EDCFA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5" t="375" r="2646" b="52999"/>
          <a:stretch/>
        </p:blipFill>
        <p:spPr>
          <a:xfrm>
            <a:off x="1768705" y="2833280"/>
            <a:ext cx="1485530" cy="96424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14E1DC-6E3D-E514-2108-A30AE03B57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" t="-421" r="1696" b="55969"/>
          <a:stretch/>
        </p:blipFill>
        <p:spPr>
          <a:xfrm>
            <a:off x="585110" y="3604434"/>
            <a:ext cx="1459696" cy="978192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F576D42-D14F-3636-6083-68E063F6E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16229" flipV="1">
            <a:off x="1582888" y="3326421"/>
            <a:ext cx="171576" cy="441414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8BF907-BB47-81A4-A1FF-1AF9CED5A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238" y="2427724"/>
            <a:ext cx="2185323" cy="1365827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9311ECEC-2E32-7D4D-A137-CC2AC558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V="1">
            <a:off x="3756695" y="3529707"/>
            <a:ext cx="193351" cy="4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876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CE4C979-B82B-410A-96FC-FEA1DE2EE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Edwards Benchmark Program workflow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E6644-9D3B-40A6-987A-9F1B2239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126A408-4D54-514C-8EF6-B4B8D068BE5D}"/>
              </a:ext>
            </a:extLst>
          </p:cNvPr>
          <p:cNvCxnSpPr>
            <a:cxnSpLocks/>
          </p:cNvCxnSpPr>
          <p:nvPr/>
        </p:nvCxnSpPr>
        <p:spPr>
          <a:xfrm>
            <a:off x="676978" y="2912403"/>
            <a:ext cx="7813120" cy="0"/>
          </a:xfrm>
          <a:prstGeom prst="straightConnector1">
            <a:avLst/>
          </a:prstGeom>
          <a:ln cap="flat" cmpd="sng">
            <a:solidFill>
              <a:srgbClr val="898D8D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B44199DA-9FA0-3A4F-AC90-996909A39853}"/>
              </a:ext>
            </a:extLst>
          </p:cNvPr>
          <p:cNvSpPr/>
          <p:nvPr/>
        </p:nvSpPr>
        <p:spPr>
          <a:xfrm>
            <a:off x="539751" y="1096039"/>
            <a:ext cx="4032249" cy="217045"/>
          </a:xfrm>
          <a:prstGeom prst="roundRect">
            <a:avLst>
              <a:gd name="adj" fmla="val 50000"/>
            </a:avLst>
          </a:prstGeom>
          <a:solidFill>
            <a:srgbClr val="898C8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1050" b="1">
                <a:solidFill>
                  <a:srgbClr val="FFFFFF"/>
                </a:solidFill>
                <a:latin typeface="Arial"/>
              </a:rPr>
              <a:t>Program planning 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392950C2-3732-1540-B182-F847BAA17199}"/>
              </a:ext>
            </a:extLst>
          </p:cNvPr>
          <p:cNvSpPr/>
          <p:nvPr/>
        </p:nvSpPr>
        <p:spPr>
          <a:xfrm>
            <a:off x="4571999" y="1096038"/>
            <a:ext cx="4030349" cy="219456"/>
          </a:xfrm>
          <a:prstGeom prst="roundRect">
            <a:avLst>
              <a:gd name="adj" fmla="val 50000"/>
            </a:avLst>
          </a:prstGeom>
          <a:solidFill>
            <a:srgbClr val="898C8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1050" b="1">
                <a:solidFill>
                  <a:srgbClr val="FFFFFF"/>
                </a:solidFill>
                <a:latin typeface="Arial"/>
              </a:rPr>
              <a:t>Implementation (estimated 3 months) 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D72E9D0-2AC4-5041-91B1-76E3B9C3E352}"/>
              </a:ext>
            </a:extLst>
          </p:cNvPr>
          <p:cNvSpPr/>
          <p:nvPr/>
        </p:nvSpPr>
        <p:spPr>
          <a:xfrm>
            <a:off x="3458289" y="3029485"/>
            <a:ext cx="999754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900" b="1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4160422-3A50-C446-9C96-536BF9CE1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026" y="2742543"/>
            <a:ext cx="241300" cy="381000"/>
          </a:xfrm>
          <a:prstGeom prst="rect">
            <a:avLst/>
          </a:prstGeom>
        </p:spPr>
      </p:pic>
      <p:sp>
        <p:nvSpPr>
          <p:cNvPr id="50" name="Triangle 49">
            <a:extLst>
              <a:ext uri="{FF2B5EF4-FFF2-40B4-BE49-F238E27FC236}">
                <a16:creationId xmlns:a16="http://schemas.microsoft.com/office/drawing/2014/main" id="{8F2552E5-BE75-1245-9869-E7F91EE5E8F3}"/>
              </a:ext>
            </a:extLst>
          </p:cNvPr>
          <p:cNvSpPr>
            <a:spLocks noChangeAspect="1"/>
          </p:cNvSpPr>
          <p:nvPr/>
        </p:nvSpPr>
        <p:spPr>
          <a:xfrm rot="5400000">
            <a:off x="1233668" y="2886025"/>
            <a:ext cx="61200" cy="52759"/>
          </a:xfrm>
          <a:prstGeom prst="triangl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iangle 160">
            <a:extLst>
              <a:ext uri="{FF2B5EF4-FFF2-40B4-BE49-F238E27FC236}">
                <a16:creationId xmlns:a16="http://schemas.microsoft.com/office/drawing/2014/main" id="{B4904FEB-0358-B141-B290-0DE75B8E4EF0}"/>
              </a:ext>
            </a:extLst>
          </p:cNvPr>
          <p:cNvSpPr>
            <a:spLocks noChangeAspect="1"/>
          </p:cNvSpPr>
          <p:nvPr/>
        </p:nvSpPr>
        <p:spPr>
          <a:xfrm rot="5400000">
            <a:off x="4645517" y="2886025"/>
            <a:ext cx="61200" cy="52759"/>
          </a:xfrm>
          <a:prstGeom prst="triangl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riangle 161">
            <a:extLst>
              <a:ext uri="{FF2B5EF4-FFF2-40B4-BE49-F238E27FC236}">
                <a16:creationId xmlns:a16="http://schemas.microsoft.com/office/drawing/2014/main" id="{56F22999-87D6-3742-977D-7571DF84970A}"/>
              </a:ext>
            </a:extLst>
          </p:cNvPr>
          <p:cNvSpPr>
            <a:spLocks noChangeAspect="1"/>
          </p:cNvSpPr>
          <p:nvPr/>
        </p:nvSpPr>
        <p:spPr>
          <a:xfrm rot="5400000">
            <a:off x="6437703" y="2886025"/>
            <a:ext cx="61200" cy="52759"/>
          </a:xfrm>
          <a:prstGeom prst="triangl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69D91974-81DC-D843-8D6F-B0F65B09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8" y="2721595"/>
            <a:ext cx="241300" cy="381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F3EC2A2-FE87-4B30-95DB-6710CE63240A}"/>
              </a:ext>
            </a:extLst>
          </p:cNvPr>
          <p:cNvSpPr/>
          <p:nvPr/>
        </p:nvSpPr>
        <p:spPr>
          <a:xfrm>
            <a:off x="248113" y="3094577"/>
            <a:ext cx="763711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83"/>
            <a:r>
              <a:rPr lang="en-US" sz="900" b="1">
                <a:solidFill>
                  <a:schemeClr val="tx1"/>
                </a:solidFill>
                <a:latin typeface="Arial"/>
              </a:rPr>
              <a:t>Pitching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A3E2FA-EF7A-4854-89E7-20D94EA40D16}"/>
              </a:ext>
            </a:extLst>
          </p:cNvPr>
          <p:cNvSpPr/>
          <p:nvPr/>
        </p:nvSpPr>
        <p:spPr>
          <a:xfrm>
            <a:off x="8048729" y="3094577"/>
            <a:ext cx="823894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83"/>
            <a:r>
              <a:rPr lang="en-US" sz="900" b="1">
                <a:solidFill>
                  <a:schemeClr val="tx1"/>
                </a:solidFill>
                <a:latin typeface="Arial"/>
              </a:rPr>
              <a:t>Completion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048CFD54-6A27-A54A-AC51-A204D2801FE9}"/>
              </a:ext>
            </a:extLst>
          </p:cNvPr>
          <p:cNvSpPr>
            <a:spLocks noChangeAspect="1"/>
          </p:cNvSpPr>
          <p:nvPr/>
        </p:nvSpPr>
        <p:spPr>
          <a:xfrm rot="5400000">
            <a:off x="7932210" y="2886024"/>
            <a:ext cx="61200" cy="52759"/>
          </a:xfrm>
          <a:prstGeom prst="triangl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7BE38A45-A21D-6F4D-B103-5856B041CDF6}"/>
              </a:ext>
            </a:extLst>
          </p:cNvPr>
          <p:cNvSpPr>
            <a:spLocks noChangeAspect="1"/>
          </p:cNvSpPr>
          <p:nvPr/>
        </p:nvSpPr>
        <p:spPr>
          <a:xfrm rot="5400000">
            <a:off x="2778025" y="2886025"/>
            <a:ext cx="61200" cy="52759"/>
          </a:xfrm>
          <a:prstGeom prst="triangl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FE89119-2683-9146-ACD9-0F9E47828AF0}"/>
              </a:ext>
            </a:extLst>
          </p:cNvPr>
          <p:cNvSpPr/>
          <p:nvPr/>
        </p:nvSpPr>
        <p:spPr>
          <a:xfrm>
            <a:off x="921097" y="3094577"/>
            <a:ext cx="1774800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Overview of the program and</a:t>
            </a:r>
          </a:p>
          <a:p>
            <a:pPr algn="ctr"/>
            <a:r>
              <a:rPr lang="en-GB" sz="900" b="1">
                <a:solidFill>
                  <a:schemeClr val="tx1"/>
                </a:solidFill>
              </a:rPr>
              <a:t>complete readiness survey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69EE352-E120-B340-B2FD-21B208FFF9A8}"/>
              </a:ext>
            </a:extLst>
          </p:cNvPr>
          <p:cNvSpPr txBox="1"/>
          <p:nvPr/>
        </p:nvSpPr>
        <p:spPr>
          <a:xfrm>
            <a:off x="908497" y="3579304"/>
            <a:ext cx="1800000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lnSpc>
                <a:spcPct val="95000"/>
              </a:lnSpc>
              <a:spcAft>
                <a:spcPts val="600"/>
              </a:spcAft>
            </a:pPr>
            <a:r>
              <a:rPr lang="en-US" sz="800"/>
              <a:t>Edwards Benchmark program </a:t>
            </a:r>
            <a:br>
              <a:rPr lang="en-US" sz="800"/>
            </a:br>
            <a:r>
              <a:rPr lang="en-US" sz="800"/>
              <a:t>team and hospital champion(s) </a:t>
            </a:r>
            <a:br>
              <a:rPr lang="en-US" sz="800"/>
            </a:br>
            <a:r>
              <a:rPr lang="en-US" sz="800"/>
              <a:t>discuss the program. Edwards Benchmark program leader completes readiness survey</a:t>
            </a:r>
          </a:p>
          <a:p>
            <a:pPr algn="ctr" defTabSz="457189">
              <a:lnSpc>
                <a:spcPct val="95000"/>
              </a:lnSpc>
              <a:spcAft>
                <a:spcPts val="600"/>
              </a:spcAft>
            </a:pPr>
            <a:endParaRPr lang="en-US" sz="80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2E43672-4013-EB47-80EE-50ECF283C9DE}"/>
              </a:ext>
            </a:extLst>
          </p:cNvPr>
          <p:cNvSpPr/>
          <p:nvPr/>
        </p:nvSpPr>
        <p:spPr>
          <a:xfrm>
            <a:off x="1762777" y="2867774"/>
            <a:ext cx="91440" cy="91440"/>
          </a:xfrm>
          <a:prstGeom prst="ellips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AC87BCD-E4F9-004C-BBD7-5285F2B58FE9}"/>
              </a:ext>
            </a:extLst>
          </p:cNvPr>
          <p:cNvSpPr/>
          <p:nvPr/>
        </p:nvSpPr>
        <p:spPr>
          <a:xfrm>
            <a:off x="3625271" y="2871997"/>
            <a:ext cx="91440" cy="91440"/>
          </a:xfrm>
          <a:prstGeom prst="ellips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B80162F-5BBD-DB43-A591-65D2227B723D}"/>
              </a:ext>
            </a:extLst>
          </p:cNvPr>
          <p:cNvSpPr/>
          <p:nvPr/>
        </p:nvSpPr>
        <p:spPr>
          <a:xfrm>
            <a:off x="2910270" y="3094577"/>
            <a:ext cx="1512040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Heart Team meeting </a:t>
            </a:r>
            <a:br>
              <a:rPr lang="en-GB" sz="900" b="1">
                <a:solidFill>
                  <a:schemeClr val="tx1"/>
                </a:solidFill>
              </a:rPr>
            </a:br>
            <a:r>
              <a:rPr lang="en-GB" sz="900" b="1">
                <a:solidFill>
                  <a:schemeClr val="tx1"/>
                </a:solidFill>
              </a:rPr>
              <a:t>and complete </a:t>
            </a:r>
            <a:br>
              <a:rPr lang="en-GB" sz="900" b="1">
                <a:solidFill>
                  <a:schemeClr val="tx1"/>
                </a:solidFill>
              </a:rPr>
            </a:br>
            <a:r>
              <a:rPr lang="en-GB" sz="900" b="1">
                <a:solidFill>
                  <a:schemeClr val="tx1"/>
                </a:solidFill>
              </a:rPr>
              <a:t>self-assessment survey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58DAAF6-71EC-1F49-B099-6F0D30C87142}"/>
              </a:ext>
            </a:extLst>
          </p:cNvPr>
          <p:cNvSpPr txBox="1"/>
          <p:nvPr/>
        </p:nvSpPr>
        <p:spPr>
          <a:xfrm>
            <a:off x="2712290" y="3579304"/>
            <a:ext cx="19080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lnSpc>
                <a:spcPct val="95000"/>
              </a:lnSpc>
            </a:pPr>
            <a:r>
              <a:rPr lang="en-US" sz="800"/>
              <a:t>Heart Team meeting</a:t>
            </a:r>
            <a:br>
              <a:rPr lang="en-US" sz="800"/>
            </a:br>
            <a:r>
              <a:rPr lang="en-US" sz="800"/>
              <a:t>to present the Edwards Benchmark program. Anonymous </a:t>
            </a:r>
            <a:br>
              <a:rPr lang="en-US" sz="800"/>
            </a:br>
            <a:r>
              <a:rPr lang="en-US" sz="800"/>
              <a:t>self-assessment survey is completed by multi-disciplinary team</a:t>
            </a:r>
          </a:p>
          <a:p>
            <a:pPr algn="ctr" defTabSz="457189">
              <a:lnSpc>
                <a:spcPct val="95000"/>
              </a:lnSpc>
            </a:pPr>
            <a:endParaRPr lang="en-US" sz="8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1D22B4B-003E-6943-9CE1-1DA4D57EFB76}"/>
              </a:ext>
            </a:extLst>
          </p:cNvPr>
          <p:cNvSpPr/>
          <p:nvPr/>
        </p:nvSpPr>
        <p:spPr>
          <a:xfrm>
            <a:off x="6740316" y="3094577"/>
            <a:ext cx="1283347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Check-in visits and</a:t>
            </a:r>
          </a:p>
          <a:p>
            <a:pPr algn="ctr"/>
            <a:r>
              <a:rPr lang="en-GB" sz="900" b="1">
                <a:solidFill>
                  <a:schemeClr val="tx1"/>
                </a:solidFill>
              </a:rPr>
              <a:t>optional proctoring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E14DCF5-AA99-D642-B5A6-CBC74BFB7922}"/>
              </a:ext>
            </a:extLst>
          </p:cNvPr>
          <p:cNvSpPr txBox="1"/>
          <p:nvPr/>
        </p:nvSpPr>
        <p:spPr>
          <a:xfrm>
            <a:off x="6481989" y="3579304"/>
            <a:ext cx="18000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lnSpc>
                <a:spcPct val="95000"/>
              </a:lnSpc>
              <a:defRPr/>
            </a:pPr>
            <a:r>
              <a:rPr lang="en-US" sz="800"/>
              <a:t>Monthly check-ins with multi-disciplinary team and expert faculty. Engage in-person with expert faculty if additional education is required</a:t>
            </a:r>
          </a:p>
          <a:p>
            <a:pPr algn="ctr" defTabSz="457189">
              <a:lnSpc>
                <a:spcPct val="95000"/>
              </a:lnSpc>
              <a:defRPr/>
            </a:pPr>
            <a:endParaRPr lang="en-US" sz="80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34413E07-B42B-6D4F-AD79-6E9316451077}"/>
              </a:ext>
            </a:extLst>
          </p:cNvPr>
          <p:cNvSpPr/>
          <p:nvPr/>
        </p:nvSpPr>
        <p:spPr>
          <a:xfrm>
            <a:off x="7336269" y="2871997"/>
            <a:ext cx="91440" cy="91440"/>
          </a:xfrm>
          <a:prstGeom prst="ellips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456C025-5E18-2541-BB17-F8E593DF3E88}"/>
              </a:ext>
            </a:extLst>
          </p:cNvPr>
          <p:cNvSpPr txBox="1"/>
          <p:nvPr/>
        </p:nvSpPr>
        <p:spPr>
          <a:xfrm>
            <a:off x="4620290" y="3579304"/>
            <a:ext cx="180000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lnSpc>
                <a:spcPct val="95000"/>
              </a:lnSpc>
            </a:pPr>
            <a:r>
              <a:rPr lang="en-US" sz="800"/>
              <a:t>eLearning will be available </a:t>
            </a:r>
            <a:br>
              <a:rPr lang="en-US" sz="800"/>
            </a:br>
            <a:r>
              <a:rPr lang="en-US" sz="800"/>
              <a:t>on the digital platform. </a:t>
            </a:r>
            <a:br>
              <a:rPr lang="en-US" sz="800"/>
            </a:br>
            <a:r>
              <a:rPr lang="en-US" sz="800"/>
              <a:t>Self-assessment results are reviewed with expert faculty and the multi-disciplinary team creates a roadmap for best practices implementation</a:t>
            </a:r>
          </a:p>
          <a:p>
            <a:pPr algn="ctr" defTabSz="457189">
              <a:lnSpc>
                <a:spcPct val="95000"/>
              </a:lnSpc>
            </a:pPr>
            <a:endParaRPr lang="en-US" sz="80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E5A2257-F5B7-8A42-B5AB-8D979DD468CB}"/>
              </a:ext>
            </a:extLst>
          </p:cNvPr>
          <p:cNvSpPr/>
          <p:nvPr/>
        </p:nvSpPr>
        <p:spPr>
          <a:xfrm>
            <a:off x="4766100" y="3094577"/>
            <a:ext cx="1508381" cy="4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Exchange with faculty</a:t>
            </a:r>
          </a:p>
          <a:p>
            <a:pPr algn="ctr"/>
            <a:r>
              <a:rPr lang="en-GB" sz="900" b="1">
                <a:solidFill>
                  <a:schemeClr val="tx1"/>
                </a:solidFill>
              </a:rPr>
              <a:t>and finalise action plan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753F50B-B7BF-A44C-9221-097B2909BF3F}"/>
              </a:ext>
            </a:extLst>
          </p:cNvPr>
          <p:cNvSpPr/>
          <p:nvPr/>
        </p:nvSpPr>
        <p:spPr>
          <a:xfrm>
            <a:off x="5480770" y="2866331"/>
            <a:ext cx="91440" cy="91440"/>
          </a:xfrm>
          <a:prstGeom prst="ellipse">
            <a:avLst/>
          </a:prstGeom>
          <a:solidFill>
            <a:srgbClr val="89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26868E1-C9BA-D14D-A9FC-8412F5B24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" r="3943" b="45829"/>
          <a:stretch/>
        </p:blipFill>
        <p:spPr>
          <a:xfrm>
            <a:off x="1041778" y="1622920"/>
            <a:ext cx="1533439" cy="96424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7BA6E-3BC6-0E69-BDCA-466E359FB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5" t="375" r="2646" b="52999"/>
          <a:stretch/>
        </p:blipFill>
        <p:spPr>
          <a:xfrm>
            <a:off x="2939533" y="1622920"/>
            <a:ext cx="1485530" cy="96424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B62F6-2A93-D30C-D454-B77113B45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32" t="72" r="1332" b="56109"/>
          <a:stretch/>
        </p:blipFill>
        <p:spPr>
          <a:xfrm>
            <a:off x="4789379" y="1622920"/>
            <a:ext cx="1485530" cy="964248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6" name="Picture 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C98A408-FE42-B3F4-D5F9-5023F01007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618" t="57" b="9889"/>
          <a:stretch/>
        </p:blipFill>
        <p:spPr>
          <a:xfrm>
            <a:off x="6639224" y="1622920"/>
            <a:ext cx="1485530" cy="964247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53040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70E70B4-D741-9244-AC61-9A181D28A10E}"/>
              </a:ext>
            </a:extLst>
          </p:cNvPr>
          <p:cNvSpPr/>
          <p:nvPr/>
        </p:nvSpPr>
        <p:spPr>
          <a:xfrm>
            <a:off x="6290015" y="2501271"/>
            <a:ext cx="2277723" cy="85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Germany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Kiel: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Frank, S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Wundram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J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Dümmler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Frankfurt: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Zacharowski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Bonn: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Bailon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Berlin: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 Dreger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Heidelberg: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Leuschner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Hannover: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Kempf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Napp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DA609-BB36-AB47-8D4C-601981C4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Faculty Team: Our partners to roll-out the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0FE75-4642-464C-A689-D48308A8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A9528-BCFE-1E43-A37D-912FF3C527A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5057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511F93-AB9E-7846-AB8D-8E98A13D8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155"/>
          <a:stretch/>
        </p:blipFill>
        <p:spPr>
          <a:xfrm>
            <a:off x="3063208" y="2273797"/>
            <a:ext cx="3017585" cy="2256570"/>
          </a:xfrm>
          <a:prstGeom prst="rect">
            <a:avLst/>
          </a:prstGeom>
          <a:effectLst>
            <a:outerShdw blurRad="50800" dist="25400" dir="1800000" algn="tl" rotWithShape="0">
              <a:srgbClr val="505759">
                <a:alpha val="40000"/>
              </a:srgbClr>
            </a:outerShdw>
          </a:effec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709DA1A-0FCB-3344-8998-F331B6E8EAF6}"/>
              </a:ext>
            </a:extLst>
          </p:cNvPr>
          <p:cNvSpPr/>
          <p:nvPr/>
        </p:nvSpPr>
        <p:spPr>
          <a:xfrm>
            <a:off x="593824" y="1926262"/>
            <a:ext cx="2167200" cy="7351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UK and Northern Ireland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Middlesbrough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D Muir and P Williams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Belfast: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Spence and F Kelly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Birmingham: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 Doshi and E Lawton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London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M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Ozkor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Opada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Giannaris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6FBC19-AC84-AD4B-ACEC-13307DE3D7BE}"/>
              </a:ext>
            </a:extLst>
          </p:cNvPr>
          <p:cNvSpPr/>
          <p:nvPr/>
        </p:nvSpPr>
        <p:spPr>
          <a:xfrm>
            <a:off x="593824" y="2771452"/>
            <a:ext cx="2167200" cy="32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Netherlands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Rotterdam: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de Ronde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5A45547-3DAE-744B-A79E-82479A8BCD26}"/>
              </a:ext>
            </a:extLst>
          </p:cNvPr>
          <p:cNvSpPr/>
          <p:nvPr/>
        </p:nvSpPr>
        <p:spPr>
          <a:xfrm>
            <a:off x="593824" y="3205466"/>
            <a:ext cx="2167200" cy="8853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France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Rouen: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Durand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Bordeaux: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Cassasus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O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Darremont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Lyon: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 Sanchez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Tours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C Saint Etienne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Besançon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Meneveau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Marseille: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Cuisset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05A4D8-34F9-E943-80EE-7D133E7481E5}"/>
              </a:ext>
            </a:extLst>
          </p:cNvPr>
          <p:cNvSpPr/>
          <p:nvPr/>
        </p:nvSpPr>
        <p:spPr>
          <a:xfrm>
            <a:off x="593824" y="4199039"/>
            <a:ext cx="2167200" cy="40175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Iberia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Barcelona: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Garcia Blanco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Malaga: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Urbano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 Chamorro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FA98FC2-27E6-2C41-8DC8-09FF3E706586}"/>
              </a:ext>
            </a:extLst>
          </p:cNvPr>
          <p:cNvSpPr/>
          <p:nvPr/>
        </p:nvSpPr>
        <p:spPr>
          <a:xfrm>
            <a:off x="6290017" y="1947686"/>
            <a:ext cx="2272146" cy="42571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Nordics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Helsinki: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Vähäsilta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Oslo: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 Russel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7D57F5B-6C7B-874D-8B57-C89A0C4E6C53}"/>
              </a:ext>
            </a:extLst>
          </p:cNvPr>
          <p:cNvSpPr/>
          <p:nvPr/>
        </p:nvSpPr>
        <p:spPr>
          <a:xfrm>
            <a:off x="6290017" y="3462305"/>
            <a:ext cx="2272146" cy="3412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Eastern Europe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Prague (CZ):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Malý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Želísko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62F9FE7-F848-BB45-8F24-84A65FAC96E8}"/>
              </a:ext>
            </a:extLst>
          </p:cNvPr>
          <p:cNvSpPr/>
          <p:nvPr/>
        </p:nvSpPr>
        <p:spPr>
          <a:xfrm>
            <a:off x="6290016" y="4010027"/>
            <a:ext cx="2272146" cy="6389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Italy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Massa: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Berti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Bologna: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Saia 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Avellino: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Di Lorenzo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Cefalo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Palermo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C Gandolfo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A7388E99-49E9-494D-8903-24C3FE601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413402">
            <a:off x="1471496" y="1889270"/>
            <a:ext cx="333871" cy="10161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6E52219C-FCA6-B943-A385-1D924BEBC8FD}"/>
              </a:ext>
            </a:extLst>
          </p:cNvPr>
          <p:cNvSpPr/>
          <p:nvPr/>
        </p:nvSpPr>
        <p:spPr>
          <a:xfrm>
            <a:off x="3799183" y="3008671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4EF7FF-4F13-FD4A-AB29-5C61E49A5623}"/>
              </a:ext>
            </a:extLst>
          </p:cNvPr>
          <p:cNvSpPr/>
          <p:nvPr/>
        </p:nvSpPr>
        <p:spPr>
          <a:xfrm>
            <a:off x="4145142" y="3098637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EB2CA15-4D6E-D34F-870B-2C77B61A66BB}"/>
              </a:ext>
            </a:extLst>
          </p:cNvPr>
          <p:cNvSpPr/>
          <p:nvPr/>
        </p:nvSpPr>
        <p:spPr>
          <a:xfrm>
            <a:off x="3932417" y="3336762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2C82646-58BB-3049-8C5C-DBB0744E3DB5}"/>
              </a:ext>
            </a:extLst>
          </p:cNvPr>
          <p:cNvSpPr/>
          <p:nvPr/>
        </p:nvSpPr>
        <p:spPr>
          <a:xfrm>
            <a:off x="3664515" y="3941549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5E695E3-AF23-5545-BFCF-D5F7E1290458}"/>
              </a:ext>
            </a:extLst>
          </p:cNvPr>
          <p:cNvSpPr/>
          <p:nvPr/>
        </p:nvSpPr>
        <p:spPr>
          <a:xfrm>
            <a:off x="4416889" y="3676855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09094668-1C9E-7F4C-9C42-8BDBF40E8860}"/>
              </a:ext>
            </a:extLst>
          </p:cNvPr>
          <p:cNvCxnSpPr>
            <a:cxnSpLocks/>
            <a:stCxn id="34" idx="2"/>
            <a:endCxn id="15" idx="3"/>
          </p:cNvCxnSpPr>
          <p:nvPr/>
        </p:nvCxnSpPr>
        <p:spPr>
          <a:xfrm rot="10800000">
            <a:off x="2761025" y="2293851"/>
            <a:ext cx="1038159" cy="741821"/>
          </a:xfrm>
          <a:prstGeom prst="bentConnector3">
            <a:avLst>
              <a:gd name="adj1" fmla="val -2195"/>
            </a:avLst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EBB014AB-04B6-6B4F-B04A-27C4F1746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56444">
            <a:off x="1445041" y="2700748"/>
            <a:ext cx="333871" cy="101613"/>
          </a:xfrm>
          <a:prstGeom prst="rect">
            <a:avLst/>
          </a:prstGeom>
        </p:spPr>
      </p:pic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008981C0-4C54-D342-ABD9-C31C06ECDB49}"/>
              </a:ext>
            </a:extLst>
          </p:cNvPr>
          <p:cNvCxnSpPr>
            <a:cxnSpLocks/>
            <a:stCxn id="36" idx="2"/>
            <a:endCxn id="18" idx="3"/>
          </p:cNvCxnSpPr>
          <p:nvPr/>
        </p:nvCxnSpPr>
        <p:spPr>
          <a:xfrm rot="10800000" flipV="1">
            <a:off x="2761025" y="3363761"/>
            <a:ext cx="1171393" cy="284381"/>
          </a:xfrm>
          <a:prstGeom prst="bentConnector3">
            <a:avLst>
              <a:gd name="adj1" fmla="val 50000"/>
            </a:avLst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F4B557A3-7628-DC46-A4E0-9C59C1EC39E5}"/>
              </a:ext>
            </a:extLst>
          </p:cNvPr>
          <p:cNvCxnSpPr>
            <a:cxnSpLocks/>
            <a:stCxn id="38" idx="4"/>
            <a:endCxn id="22" idx="3"/>
          </p:cNvCxnSpPr>
          <p:nvPr/>
        </p:nvCxnSpPr>
        <p:spPr>
          <a:xfrm rot="5400000">
            <a:off x="3024085" y="3732489"/>
            <a:ext cx="404370" cy="930491"/>
          </a:xfrm>
          <a:prstGeom prst="bentConnector2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4B063F84-954C-9B4F-9A7F-9882477C484F}"/>
              </a:ext>
            </a:extLst>
          </p:cNvPr>
          <p:cNvSpPr/>
          <p:nvPr/>
        </p:nvSpPr>
        <p:spPr>
          <a:xfrm>
            <a:off x="5127771" y="2405504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3CCCB4-4B7E-F740-B2EB-CE534A121A5A}"/>
              </a:ext>
            </a:extLst>
          </p:cNvPr>
          <p:cNvSpPr/>
          <p:nvPr/>
        </p:nvSpPr>
        <p:spPr>
          <a:xfrm>
            <a:off x="4507331" y="3070580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7F34D9D-D1CC-0E48-B782-D8B3F2AB50C1}"/>
              </a:ext>
            </a:extLst>
          </p:cNvPr>
          <p:cNvSpPr/>
          <p:nvPr/>
        </p:nvSpPr>
        <p:spPr>
          <a:xfrm>
            <a:off x="4783436" y="3377294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3B06E4F1-5BBE-C84F-929A-4F9EFC498813}"/>
              </a:ext>
            </a:extLst>
          </p:cNvPr>
          <p:cNvCxnSpPr>
            <a:cxnSpLocks/>
            <a:stCxn id="67" idx="0"/>
            <a:endCxn id="23" idx="1"/>
          </p:cNvCxnSpPr>
          <p:nvPr/>
        </p:nvCxnSpPr>
        <p:spPr>
          <a:xfrm rot="5400000" flipH="1" flipV="1">
            <a:off x="5599914" y="1715401"/>
            <a:ext cx="244960" cy="1135246"/>
          </a:xfrm>
          <a:prstGeom prst="bentConnector2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28D43D3A-192D-4645-833D-17B972066189}"/>
              </a:ext>
            </a:extLst>
          </p:cNvPr>
          <p:cNvCxnSpPr>
            <a:cxnSpLocks/>
            <a:stCxn id="68" idx="0"/>
            <a:endCxn id="24" idx="1"/>
          </p:cNvCxnSpPr>
          <p:nvPr/>
        </p:nvCxnSpPr>
        <p:spPr>
          <a:xfrm rot="5400000" flipH="1" flipV="1">
            <a:off x="5342048" y="2122613"/>
            <a:ext cx="140250" cy="1755684"/>
          </a:xfrm>
          <a:prstGeom prst="bentConnector2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375212E8-E534-9046-9A13-F5F7C68347F9}"/>
              </a:ext>
            </a:extLst>
          </p:cNvPr>
          <p:cNvCxnSpPr>
            <a:cxnSpLocks/>
            <a:stCxn id="25" idx="1"/>
            <a:endCxn id="69" idx="0"/>
          </p:cNvCxnSpPr>
          <p:nvPr/>
        </p:nvCxnSpPr>
        <p:spPr>
          <a:xfrm rot="10800000">
            <a:off x="4810437" y="3377294"/>
            <a:ext cx="1479581" cy="255660"/>
          </a:xfrm>
          <a:prstGeom prst="bentConnector4">
            <a:avLst>
              <a:gd name="adj1" fmla="val 49088"/>
              <a:gd name="adj2" fmla="val 189416"/>
            </a:avLst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0D169AD6-2473-7D48-A8E5-6A70F0A1C69C}"/>
              </a:ext>
            </a:extLst>
          </p:cNvPr>
          <p:cNvCxnSpPr>
            <a:cxnSpLocks/>
            <a:stCxn id="39" idx="4"/>
            <a:endCxn id="26" idx="1"/>
          </p:cNvCxnSpPr>
          <p:nvPr/>
        </p:nvCxnSpPr>
        <p:spPr>
          <a:xfrm rot="16200000" flipH="1">
            <a:off x="5067625" y="3107118"/>
            <a:ext cx="598654" cy="1846127"/>
          </a:xfrm>
          <a:prstGeom prst="bentConnector2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Graphic 88">
            <a:extLst>
              <a:ext uri="{FF2B5EF4-FFF2-40B4-BE49-F238E27FC236}">
                <a16:creationId xmlns:a16="http://schemas.microsoft.com/office/drawing/2014/main" id="{D3354BD7-FF43-944A-930A-05A2FF8ED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205718">
            <a:off x="1464593" y="3159893"/>
            <a:ext cx="333871" cy="101613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249A85FC-F33A-534A-9F14-2B50C603A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7223" y="4150599"/>
            <a:ext cx="333871" cy="101613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4E88E9B4-27CF-A34E-8EB8-D4FF48986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413402">
            <a:off x="7303206" y="3959219"/>
            <a:ext cx="333871" cy="101613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CE5B0CB1-55D1-A74E-8EA3-C479CE8AD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05716" y="3422506"/>
            <a:ext cx="333871" cy="101613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57C9C8EC-9BB3-F04A-8CCD-66E1DF1B7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56846">
            <a:off x="7353689" y="2470934"/>
            <a:ext cx="333871" cy="101613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FA5D393C-597A-DA42-BA33-B86C817DE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7697">
            <a:off x="7354961" y="1908227"/>
            <a:ext cx="333871" cy="1016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12104C-87A7-7245-B55D-67E85B21EF4A}"/>
              </a:ext>
            </a:extLst>
          </p:cNvPr>
          <p:cNvGrpSpPr/>
          <p:nvPr/>
        </p:nvGrpSpPr>
        <p:grpSpPr>
          <a:xfrm>
            <a:off x="576263" y="823458"/>
            <a:ext cx="7960159" cy="1049973"/>
            <a:chOff x="902837" y="800598"/>
            <a:chExt cx="7960159" cy="104997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13F6603-BC66-684C-A481-3A7AC0815C39}"/>
                </a:ext>
              </a:extLst>
            </p:cNvPr>
            <p:cNvSpPr/>
            <p:nvPr/>
          </p:nvSpPr>
          <p:spPr>
            <a:xfrm>
              <a:off x="902837" y="1023385"/>
              <a:ext cx="3348000" cy="6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8102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European Faculty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8102E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~30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centres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8102E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Approx. 1 European faculty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centre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for 3 active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centres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7D5A385-25DD-D249-AAA5-C618B8DDADA6}"/>
                </a:ext>
              </a:extLst>
            </p:cNvPr>
            <p:cNvSpPr/>
            <p:nvPr/>
          </p:nvSpPr>
          <p:spPr>
            <a:xfrm>
              <a:off x="5128449" y="1023469"/>
              <a:ext cx="3348000" cy="6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Vancouver Faculty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8102E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Proctoring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8102E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Specific expertise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8102E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Ad-boards/steering committee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6921A43-7433-2748-9120-6DAF6712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1565">
              <a:off x="5964430" y="912072"/>
              <a:ext cx="494019" cy="150354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4E13891-CAD6-1640-B68B-756C730F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608700" y="895570"/>
              <a:ext cx="1254296" cy="955001"/>
            </a:xfrm>
            <a:prstGeom prst="rect">
              <a:avLst/>
            </a:prstGeom>
            <a:effectLst>
              <a:outerShdw blurRad="50800" dist="25400" dir="1800000" algn="tl" rotWithShape="0">
                <a:srgbClr val="505759">
                  <a:alpha val="40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06E011-55A0-5340-9C61-1684A6AC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3784758" y="800598"/>
              <a:ext cx="904885" cy="1047546"/>
            </a:xfrm>
            <a:prstGeom prst="rect">
              <a:avLst/>
            </a:prstGeom>
            <a:effectLst>
              <a:outerShdw blurRad="50800" dist="25400" dir="1800000" algn="tl" rotWithShape="0">
                <a:srgbClr val="505759">
                  <a:alpha val="40000"/>
                </a:srgbClr>
              </a:outerShdw>
            </a:effectLst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29DE3022-1F1C-3340-952A-83F0C3DD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26949">
              <a:off x="2413133" y="927012"/>
              <a:ext cx="494019" cy="150354"/>
            </a:xfrm>
            <a:prstGeom prst="rect">
              <a:avLst/>
            </a:prstGeom>
          </p:spPr>
        </p:pic>
      </p:grpSp>
      <p:cxnSp>
        <p:nvCxnSpPr>
          <p:cNvPr id="5" name="Elbow Connector 45">
            <a:extLst>
              <a:ext uri="{FF2B5EF4-FFF2-40B4-BE49-F238E27FC236}">
                <a16:creationId xmlns:a16="http://schemas.microsoft.com/office/drawing/2014/main" id="{31DA2250-8FAA-F5B5-3D0A-46CEF63D61FE}"/>
              </a:ext>
            </a:extLst>
          </p:cNvPr>
          <p:cNvCxnSpPr>
            <a:cxnSpLocks/>
            <a:stCxn id="35" idx="6"/>
            <a:endCxn id="17" idx="3"/>
          </p:cNvCxnSpPr>
          <p:nvPr/>
        </p:nvCxnSpPr>
        <p:spPr>
          <a:xfrm flipH="1" flipV="1">
            <a:off x="2761024" y="2933452"/>
            <a:ext cx="1438118" cy="192185"/>
          </a:xfrm>
          <a:prstGeom prst="bentConnector3">
            <a:avLst>
              <a:gd name="adj1" fmla="val 74180"/>
            </a:avLst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6">
            <a:extLst>
              <a:ext uri="{FF2B5EF4-FFF2-40B4-BE49-F238E27FC236}">
                <a16:creationId xmlns:a16="http://schemas.microsoft.com/office/drawing/2014/main" id="{0DC88F26-D3C5-F162-AA29-7D71ACE290CC}"/>
              </a:ext>
            </a:extLst>
          </p:cNvPr>
          <p:cNvCxnSpPr>
            <a:cxnSpLocks/>
          </p:cNvCxnSpPr>
          <p:nvPr/>
        </p:nvCxnSpPr>
        <p:spPr>
          <a:xfrm rot="5400000">
            <a:off x="3672196" y="3993321"/>
            <a:ext cx="998706" cy="247550"/>
          </a:xfrm>
          <a:prstGeom prst="bentConnector3">
            <a:avLst>
              <a:gd name="adj1" fmla="val 50000"/>
            </a:avLst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77972C3-522E-F587-4A39-FC714FE59966}"/>
              </a:ext>
            </a:extLst>
          </p:cNvPr>
          <p:cNvSpPr/>
          <p:nvPr/>
        </p:nvSpPr>
        <p:spPr>
          <a:xfrm>
            <a:off x="4275106" y="3560815"/>
            <a:ext cx="54000" cy="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FB4E589F-B953-9DA5-3243-1C4974BAC553}"/>
              </a:ext>
            </a:extLst>
          </p:cNvPr>
          <p:cNvSpPr/>
          <p:nvPr/>
        </p:nvSpPr>
        <p:spPr>
          <a:xfrm>
            <a:off x="3878683" y="4504920"/>
            <a:ext cx="1257295" cy="28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Switzerland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Zurich: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Taramasso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CE52D62-7540-DC23-9906-F8B7652CA8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300830">
            <a:off x="4408151" y="4423941"/>
            <a:ext cx="333871" cy="10161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ABB748-BD9F-40B1-E269-FC2186B3730B}"/>
              </a:ext>
            </a:extLst>
          </p:cNvPr>
          <p:cNvSpPr txBox="1">
            <a:spLocks/>
          </p:cNvSpPr>
          <p:nvPr/>
        </p:nvSpPr>
        <p:spPr>
          <a:xfrm>
            <a:off x="462915" y="4600798"/>
            <a:ext cx="6819865" cy="360000"/>
          </a:xfrm>
          <a:prstGeom prst="rect">
            <a:avLst/>
          </a:prstGeom>
        </p:spPr>
        <p:txBody>
          <a:bodyPr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C8102E"/>
              </a:buClr>
              <a:buSzPct val="110000"/>
              <a:buFont typeface="Wingdings" charset="2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TAVI: transcatheter aortic valve implantation.</a:t>
            </a:r>
          </a:p>
        </p:txBody>
      </p:sp>
    </p:spTree>
    <p:extLst>
      <p:ext uri="{BB962C8B-B14F-4D97-AF65-F5344CB8AC3E}">
        <p14:creationId xmlns:p14="http://schemas.microsoft.com/office/powerpoint/2010/main" val="978009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EF65-8412-B809-7467-5426A9EF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600556"/>
            <a:ext cx="6088924" cy="1096923"/>
          </a:xfrm>
        </p:spPr>
        <p:txBody>
          <a:bodyPr>
            <a:normAutofit/>
          </a:bodyPr>
          <a:lstStyle/>
          <a:p>
            <a:r>
              <a:rPr lang="en-GB"/>
              <a:t>Objectives, features and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E1209-E3F4-EEF6-6E3D-8D5BCCD4F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57A87-1322-BFEC-286A-D80D942E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5727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2866-BDC0-2BE9-94BA-7962DC516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600556"/>
            <a:ext cx="7844246" cy="1096923"/>
          </a:xfrm>
        </p:spPr>
        <p:txBody>
          <a:bodyPr>
            <a:noAutofit/>
          </a:bodyPr>
          <a:lstStyle/>
          <a:p>
            <a:r>
              <a:rPr lang="en-GB"/>
              <a:t>Evidence-based best practices and protocols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89172-7860-A0EE-D697-77CE3382F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D5D2-B759-3476-9498-FAE3C203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680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AC4EC-37D7-6941-9A44-4D5D537D7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265"/>
          <a:stretch/>
        </p:blipFill>
        <p:spPr>
          <a:xfrm>
            <a:off x="902237" y="1061892"/>
            <a:ext cx="7401143" cy="30650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7444D0-A786-4819-99E3-FCAEC039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>
            <a:noAutofit/>
          </a:bodyPr>
          <a:lstStyle/>
          <a:p>
            <a:r>
              <a:rPr lang="en-GB"/>
              <a:t>Implementation of best practices at every step </a:t>
            </a:r>
            <a:br>
              <a:rPr lang="en-GB"/>
            </a:br>
            <a:r>
              <a:rPr lang="en-GB"/>
              <a:t>of the patient care pathway</a:t>
            </a:r>
            <a:br>
              <a:rPr lang="en-GB"/>
            </a:b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6A381-8A6B-4382-9515-5E2ADAE5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422AE7CD-2BEA-8240-9AB0-6F14BAF0A6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6199" y="1499297"/>
            <a:ext cx="654537" cy="481738"/>
          </a:xfrm>
          <a:prstGeom prst="rect">
            <a:avLst/>
          </a:prstGeom>
          <a:effectLst/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785140E-0E6F-8845-8784-686433DD3E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5537" y="1389717"/>
            <a:ext cx="654537" cy="644912"/>
          </a:xfrm>
          <a:prstGeom prst="rect">
            <a:avLst/>
          </a:prstGeom>
          <a:effectLst/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CB2B3BE-41EF-0647-A6DE-1781600A5D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0956" y="1479461"/>
            <a:ext cx="654538" cy="521410"/>
          </a:xfrm>
          <a:prstGeom prst="rect">
            <a:avLst/>
          </a:prstGeom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FF59F40-155D-E94B-9C25-7232F087DEB9}"/>
              </a:ext>
            </a:extLst>
          </p:cNvPr>
          <p:cNvSpPr txBox="1"/>
          <p:nvPr/>
        </p:nvSpPr>
        <p:spPr>
          <a:xfrm>
            <a:off x="3666540" y="1991311"/>
            <a:ext cx="1514703" cy="96949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Peri-procedure</a:t>
            </a:r>
            <a:endParaRPr lang="en-GB" sz="105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sz="90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Optimised, foresighted </a:t>
            </a:r>
            <a:r>
              <a:rPr kumimoji="0" lang="en-GB" sz="9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practices for consistent safety outcomes </a:t>
            </a:r>
            <a:br>
              <a:rPr kumimoji="0" lang="en-GB" sz="9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GB" sz="9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and ease of future interventions</a:t>
            </a:r>
            <a:endParaRPr lang="en-GB" sz="9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D7E74C-9F0E-B44A-BAFF-0100EE77CAE5}"/>
              </a:ext>
            </a:extLst>
          </p:cNvPr>
          <p:cNvSpPr txBox="1"/>
          <p:nvPr/>
        </p:nvSpPr>
        <p:spPr>
          <a:xfrm>
            <a:off x="5879572" y="2000642"/>
            <a:ext cx="1574074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Post-procedure</a:t>
            </a:r>
          </a:p>
          <a:p>
            <a:pPr algn="ctr"/>
            <a:r>
              <a:rPr lang="en-GB" sz="9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Standardised protocols for a speedy post-procedural recovery and ongoing patient care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B1C7F0-64A3-3B4F-828E-1B2B93B2AFBD}"/>
              </a:ext>
            </a:extLst>
          </p:cNvPr>
          <p:cNvSpPr txBox="1"/>
          <p:nvPr/>
        </p:nvSpPr>
        <p:spPr>
          <a:xfrm>
            <a:off x="1378647" y="2000642"/>
            <a:ext cx="1514702" cy="6924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Pre-procedure</a:t>
            </a:r>
          </a:p>
          <a:p>
            <a:pPr algn="ctr"/>
            <a:r>
              <a:rPr kumimoji="0" lang="en-GB" sz="9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Streamlined admission pathway and tailored education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2722DA-9217-874C-AB34-D0928F113941}"/>
              </a:ext>
            </a:extLst>
          </p:cNvPr>
          <p:cNvSpPr txBox="1"/>
          <p:nvPr/>
        </p:nvSpPr>
        <p:spPr>
          <a:xfrm>
            <a:off x="5542188" y="3394497"/>
            <a:ext cx="249214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28600" indent="-228600" fontAlgn="ctr">
              <a:spcBef>
                <a:spcPts val="400"/>
              </a:spcBef>
              <a:spcAft>
                <a:spcPts val="0"/>
              </a:spcAft>
              <a:defRPr sz="1050" b="1" i="0" u="none" strike="noStrike">
                <a:solidFill>
                  <a:schemeClr val="bg2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Standardised post-procedural care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Consistent management of new conduction delays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Safe and timely discharge home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Regular communication between Heart Teams and referring network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A61891-CDA7-0041-859E-E8D67810F46D}"/>
              </a:ext>
            </a:extLst>
          </p:cNvPr>
          <p:cNvSpPr txBox="1"/>
          <p:nvPr/>
        </p:nvSpPr>
        <p:spPr>
          <a:xfrm>
            <a:off x="1054075" y="3394497"/>
            <a:ext cx="2088087" cy="102592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171450" indent="-171450" fontAlgn="ctr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>
                <a:latin typeface="+mj-lt"/>
                <a:cs typeface="Arial" panose="020B0604020202020204" pitchFamily="34" charset="0"/>
              </a:rPr>
              <a:t>Multidisciplinary Heart Team involvement in patient care</a:t>
            </a:r>
          </a:p>
          <a:p>
            <a:pPr marL="171450" indent="-171450" fontAlgn="ctr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>
                <a:latin typeface="+mj-lt"/>
                <a:cs typeface="Arial" panose="020B0604020202020204" pitchFamily="34" charset="0"/>
              </a:rPr>
              <a:t>Standardised screening, assessment and admission</a:t>
            </a:r>
          </a:p>
          <a:p>
            <a:pPr marL="171450" indent="-171450" fontAlgn="ctr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>
                <a:latin typeface="+mj-lt"/>
                <a:cs typeface="Arial" panose="020B0604020202020204" pitchFamily="34" charset="0"/>
              </a:rPr>
              <a:t>Tailored education for patients and shared decision-making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3C2A13-4897-F941-973F-AA5097907A11}"/>
              </a:ext>
            </a:extLst>
          </p:cNvPr>
          <p:cNvSpPr txBox="1"/>
          <p:nvPr/>
        </p:nvSpPr>
        <p:spPr>
          <a:xfrm>
            <a:off x="3294000" y="3394497"/>
            <a:ext cx="2088087" cy="11644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73038" indent="-173038" fontAlgn="ctr">
              <a:spcBef>
                <a:spcPts val="400"/>
              </a:spcBef>
              <a:spcAft>
                <a:spcPts val="0"/>
              </a:spcAft>
              <a:defRPr sz="1050" b="1" i="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Consistent clinical outcomes with appropriate patient safety targets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Optimised approach to minimalist peri-procedural steps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900" b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Streamlined procedure matched to patients’ lifetime disease management</a:t>
            </a:r>
          </a:p>
        </p:txBody>
      </p:sp>
    </p:spTree>
    <p:extLst>
      <p:ext uri="{BB962C8B-B14F-4D97-AF65-F5344CB8AC3E}">
        <p14:creationId xmlns:p14="http://schemas.microsoft.com/office/powerpoint/2010/main" val="333148706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8ADC1B-02D8-4F78-9FEB-57B29268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10 evidence-based TAVI best practices </a:t>
            </a:r>
            <a:br>
              <a:rPr lang="en-US"/>
            </a:br>
            <a:r>
              <a:rPr lang="en-US"/>
              <a:t>(released in Europe in November 2022)</a:t>
            </a:r>
            <a:br>
              <a:rPr lang="en-GB"/>
            </a:br>
            <a:endParaRPr lang="en-GB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6A7040D-0DDC-1444-84E6-7DDE21FE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71ECF6-947A-411F-B7D5-7FACEC87C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/>
              <a:t>*Death, stroke, vascular complications, LOS, PPM </a:t>
            </a:r>
            <a:br>
              <a:rPr lang="en-GB"/>
            </a:br>
            <a:r>
              <a:rPr lang="en-GB"/>
              <a:t>and 30-day cardiovascular readmissions</a:t>
            </a:r>
          </a:p>
          <a:p>
            <a:r>
              <a:rPr lang="en-GB"/>
              <a:t>LOS: length of stay; PPM: permanent pacemaker; </a:t>
            </a:r>
            <a:br>
              <a:rPr lang="en-GB"/>
            </a:br>
            <a:r>
              <a:rPr lang="en-GB"/>
              <a:t>TAVI: transcatheter aortic valve implantation; THV: transcatheter heart valve.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EA6999CC-B9E6-444C-A2F6-0459DF681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383462"/>
              </p:ext>
            </p:extLst>
          </p:nvPr>
        </p:nvGraphicFramePr>
        <p:xfrm>
          <a:off x="1014397" y="1716715"/>
          <a:ext cx="2478405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478405">
                  <a:extLst>
                    <a:ext uri="{9D8B030D-6E8A-4147-A177-3AD203B41FA5}">
                      <a16:colId xmlns:a16="http://schemas.microsoft.com/office/drawing/2014/main" val="2711753033"/>
                    </a:ext>
                  </a:extLst>
                </a:gridCol>
              </a:tblGrid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Multidisciplinary Heart Team </a:t>
                      </a:r>
                      <a:b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involved in patient care who </a:t>
                      </a:r>
                      <a:b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attend regular meetings </a:t>
                      </a:r>
                      <a:endParaRPr lang="en-CA" sz="1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309611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Standardised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screening, assessment and admission pathway </a:t>
                      </a:r>
                      <a:endParaRPr lang="en-CA" sz="1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094413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Tailored education for patients, </a:t>
                      </a:r>
                      <a:b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 families, that includes shared </a:t>
                      </a:r>
                      <a:b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decision-making and discussion </a:t>
                      </a:r>
                      <a:b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post-procedure discharge plan</a:t>
                      </a:r>
                      <a:endParaRPr lang="en-CA" sz="1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901640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8567542B-BB7A-374B-92E6-0348D44C7159}"/>
              </a:ext>
            </a:extLst>
          </p:cNvPr>
          <p:cNvSpPr/>
          <p:nvPr/>
        </p:nvSpPr>
        <p:spPr>
          <a:xfrm>
            <a:off x="825077" y="1746275"/>
            <a:ext cx="182880" cy="201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D8178F-3BD4-D348-8DDB-39E5DFDF29BD}"/>
              </a:ext>
            </a:extLst>
          </p:cNvPr>
          <p:cNvSpPr/>
          <p:nvPr/>
        </p:nvSpPr>
        <p:spPr>
          <a:xfrm>
            <a:off x="825077" y="2314495"/>
            <a:ext cx="1828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1AC4E9C-9564-F74F-8DC8-AD2D7504B95B}"/>
              </a:ext>
            </a:extLst>
          </p:cNvPr>
          <p:cNvSpPr/>
          <p:nvPr/>
        </p:nvSpPr>
        <p:spPr>
          <a:xfrm>
            <a:off x="825077" y="2702173"/>
            <a:ext cx="1828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A03A1F4-2295-1344-8238-3934640542B5}"/>
              </a:ext>
            </a:extLst>
          </p:cNvPr>
          <p:cNvSpPr/>
          <p:nvPr/>
        </p:nvSpPr>
        <p:spPr>
          <a:xfrm>
            <a:off x="3623460" y="1755419"/>
            <a:ext cx="1828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2D22E42-EB50-A543-B6C4-A381786EC52A}"/>
              </a:ext>
            </a:extLst>
          </p:cNvPr>
          <p:cNvSpPr/>
          <p:nvPr/>
        </p:nvSpPr>
        <p:spPr>
          <a:xfrm>
            <a:off x="3619612" y="2162095"/>
            <a:ext cx="18288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E12C96D-1DB4-D448-AEDE-3BAEB06B7E6B}"/>
              </a:ext>
            </a:extLst>
          </p:cNvPr>
          <p:cNvSpPr/>
          <p:nvPr/>
        </p:nvSpPr>
        <p:spPr>
          <a:xfrm>
            <a:off x="3565118" y="2670243"/>
            <a:ext cx="278318" cy="248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E2577B9-B548-0945-97E7-8BA392D533F3}"/>
              </a:ext>
            </a:extLst>
          </p:cNvPr>
          <p:cNvSpPr/>
          <p:nvPr/>
        </p:nvSpPr>
        <p:spPr>
          <a:xfrm>
            <a:off x="6374115" y="1758372"/>
            <a:ext cx="304194" cy="17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46DF1B8-F5DB-DA43-B404-16F3DA2845E3}"/>
              </a:ext>
            </a:extLst>
          </p:cNvPr>
          <p:cNvSpPr/>
          <p:nvPr/>
        </p:nvSpPr>
        <p:spPr>
          <a:xfrm>
            <a:off x="6374115" y="2324375"/>
            <a:ext cx="304194" cy="17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C5488E0-62E2-4241-A67A-1FFC740DD845}"/>
              </a:ext>
            </a:extLst>
          </p:cNvPr>
          <p:cNvSpPr/>
          <p:nvPr/>
        </p:nvSpPr>
        <p:spPr>
          <a:xfrm>
            <a:off x="6374115" y="2730978"/>
            <a:ext cx="304194" cy="17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C3CAEFD-CAD6-FB4F-83FF-B60B79628BA5}"/>
              </a:ext>
            </a:extLst>
          </p:cNvPr>
          <p:cNvSpPr/>
          <p:nvPr/>
        </p:nvSpPr>
        <p:spPr>
          <a:xfrm>
            <a:off x="6374114" y="3008189"/>
            <a:ext cx="304193" cy="17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58DD114-F8AA-5741-BB73-E8C780A8FCC1}"/>
              </a:ext>
            </a:extLst>
          </p:cNvPr>
          <p:cNvSpPr/>
          <p:nvPr/>
        </p:nvSpPr>
        <p:spPr>
          <a:xfrm>
            <a:off x="600363" y="1777587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B630BDC-CC77-B344-B91D-EC679D40D0F4}"/>
              </a:ext>
            </a:extLst>
          </p:cNvPr>
          <p:cNvSpPr/>
          <p:nvPr/>
        </p:nvSpPr>
        <p:spPr>
          <a:xfrm>
            <a:off x="600363" y="2336663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C11483C-FA91-CC42-B301-2700C993E6E5}"/>
              </a:ext>
            </a:extLst>
          </p:cNvPr>
          <p:cNvSpPr/>
          <p:nvPr/>
        </p:nvSpPr>
        <p:spPr>
          <a:xfrm>
            <a:off x="600363" y="2724341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A4E585D-D789-CB47-9D7F-7C8DCF3552C2}"/>
              </a:ext>
            </a:extLst>
          </p:cNvPr>
          <p:cNvSpPr/>
          <p:nvPr/>
        </p:nvSpPr>
        <p:spPr>
          <a:xfrm>
            <a:off x="3394362" y="1777587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F491D3E-727A-AA41-83F4-14E84C492AEF}"/>
              </a:ext>
            </a:extLst>
          </p:cNvPr>
          <p:cNvSpPr/>
          <p:nvPr/>
        </p:nvSpPr>
        <p:spPr>
          <a:xfrm>
            <a:off x="3394362" y="2184263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FB16643-7ABC-184A-9428-BB17579F511D}"/>
              </a:ext>
            </a:extLst>
          </p:cNvPr>
          <p:cNvSpPr/>
          <p:nvPr/>
        </p:nvSpPr>
        <p:spPr>
          <a:xfrm>
            <a:off x="3394362" y="2725073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DBA1C9C-5E0A-F64E-8931-ADEA06B54EFF}"/>
              </a:ext>
            </a:extLst>
          </p:cNvPr>
          <p:cNvSpPr/>
          <p:nvPr/>
        </p:nvSpPr>
        <p:spPr>
          <a:xfrm>
            <a:off x="6166423" y="1777587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C624182-BBF7-3D46-BE67-2181F44FACAD}"/>
              </a:ext>
            </a:extLst>
          </p:cNvPr>
          <p:cNvSpPr/>
          <p:nvPr/>
        </p:nvSpPr>
        <p:spPr>
          <a:xfrm>
            <a:off x="6166423" y="2343590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031ECFE-7001-804B-8216-20B19045CD28}"/>
              </a:ext>
            </a:extLst>
          </p:cNvPr>
          <p:cNvSpPr/>
          <p:nvPr/>
        </p:nvSpPr>
        <p:spPr>
          <a:xfrm>
            <a:off x="6166423" y="2750193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AFC8F03-A0DE-AC41-9D1F-8334A0B513F6}"/>
              </a:ext>
            </a:extLst>
          </p:cNvPr>
          <p:cNvSpPr/>
          <p:nvPr/>
        </p:nvSpPr>
        <p:spPr>
          <a:xfrm>
            <a:off x="6166423" y="3017602"/>
            <a:ext cx="138545" cy="138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7B80F64-DE87-4448-B947-416C65B2F4E8}"/>
              </a:ext>
            </a:extLst>
          </p:cNvPr>
          <p:cNvSpPr/>
          <p:nvPr/>
        </p:nvSpPr>
        <p:spPr>
          <a:xfrm>
            <a:off x="4066674" y="3886167"/>
            <a:ext cx="5077326" cy="1037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28B72885-0F48-A043-8F6E-39B7A25E917E}"/>
              </a:ext>
            </a:extLst>
          </p:cNvPr>
          <p:cNvSpPr/>
          <p:nvPr/>
        </p:nvSpPr>
        <p:spPr>
          <a:xfrm>
            <a:off x="475568" y="1216077"/>
            <a:ext cx="3094061" cy="40524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Pre-procedure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62309C59-7E9C-5449-BFEE-25DCE3A07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017" y="1313548"/>
            <a:ext cx="283869" cy="209601"/>
          </a:xfrm>
          <a:prstGeom prst="rect">
            <a:avLst/>
          </a:prstGeom>
          <a:effectLst/>
        </p:spPr>
      </p:pic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F757B124-14B5-2645-8A56-E9F12FD4F0B1}"/>
              </a:ext>
            </a:extLst>
          </p:cNvPr>
          <p:cNvSpPr/>
          <p:nvPr/>
        </p:nvSpPr>
        <p:spPr>
          <a:xfrm>
            <a:off x="3174110" y="1210248"/>
            <a:ext cx="3094061" cy="4052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Peri-procedure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AED25714-5DEF-AE44-A4DF-0FA5B30B0419}"/>
              </a:ext>
            </a:extLst>
          </p:cNvPr>
          <p:cNvSpPr/>
          <p:nvPr/>
        </p:nvSpPr>
        <p:spPr>
          <a:xfrm>
            <a:off x="5919306" y="1198909"/>
            <a:ext cx="2893767" cy="405248"/>
          </a:xfrm>
          <a:prstGeom prst="roundRect">
            <a:avLst>
              <a:gd name="adj" fmla="val 50000"/>
            </a:avLst>
          </a:prstGeom>
          <a:solidFill>
            <a:srgbClr val="A4BCC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Post-procedure</a:t>
            </a: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BF552536-FF8A-A741-8E4D-C8EF0A3410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1608" y="1237549"/>
            <a:ext cx="294439" cy="301080"/>
          </a:xfrm>
          <a:prstGeom prst="rect">
            <a:avLst/>
          </a:prstGeom>
          <a:effectLst/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BAD7435F-9A6E-2D4A-BDCC-5C64AE30FE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3286" y="1293297"/>
            <a:ext cx="269096" cy="215056"/>
          </a:xfrm>
          <a:prstGeom prst="rect">
            <a:avLst/>
          </a:prstGeom>
          <a:effectLst/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59AA8E-E6AE-C528-BC6A-8B80B03F3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08867"/>
              </p:ext>
            </p:extLst>
          </p:nvPr>
        </p:nvGraphicFramePr>
        <p:xfrm>
          <a:off x="3818546" y="1716715"/>
          <a:ext cx="2478405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478405">
                  <a:extLst>
                    <a:ext uri="{9D8B030D-6E8A-4147-A177-3AD203B41FA5}">
                      <a16:colId xmlns:a16="http://schemas.microsoft.com/office/drawing/2014/main" val="2711753033"/>
                    </a:ext>
                  </a:extLst>
                </a:gridCol>
              </a:tblGrid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Consistent clinical outcomes with appropriate patient safety targets*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309611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Optimised peri-procedure practices (including anaesthesia, staffing </a:t>
                      </a:r>
                      <a:b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 resources)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094413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Procedure planning that incorporates lifetime disease management and facilitates future THV-in-THV and </a:t>
                      </a:r>
                      <a:b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coronary interventions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90164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AE9849-01C9-CA82-2175-B8E81172D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717403"/>
              </p:ext>
            </p:extLst>
          </p:nvPr>
        </p:nvGraphicFramePr>
        <p:xfrm>
          <a:off x="6629062" y="1716715"/>
          <a:ext cx="2478405" cy="1790284"/>
        </p:xfrm>
        <a:graphic>
          <a:graphicData uri="http://schemas.openxmlformats.org/drawingml/2006/table">
            <a:tbl>
              <a:tblPr firstRow="1" firstCol="1" bandRow="1"/>
              <a:tblGrid>
                <a:gridCol w="2478405">
                  <a:extLst>
                    <a:ext uri="{9D8B030D-6E8A-4147-A177-3AD203B41FA5}">
                      <a16:colId xmlns:a16="http://schemas.microsoft.com/office/drawing/2014/main" val="2711753033"/>
                    </a:ext>
                  </a:extLst>
                </a:gridCol>
              </a:tblGrid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Standardised post-procedure care </a:t>
                      </a:r>
                      <a:b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 facilitate nurse-led safe recovery </a:t>
                      </a:r>
                      <a:b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0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 early mobilisation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309611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itchFamily="2" charset="2"/>
                        <a:buNone/>
                      </a:pPr>
                      <a: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Consistent management </a:t>
                      </a:r>
                      <a:b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000" b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conduction delays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094413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 and timely discharge home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901640"/>
                  </a:ext>
                </a:extLst>
              </a:tr>
              <a:tr h="2967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GB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 communication </a:t>
                      </a:r>
                      <a:br>
                        <a:rPr lang="en-GB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referring physicians </a:t>
                      </a:r>
                      <a:br>
                        <a:rPr lang="en-GB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program administration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95361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0E288F2-88AC-D953-575F-EACED40AF142}"/>
              </a:ext>
            </a:extLst>
          </p:cNvPr>
          <p:cNvSpPr/>
          <p:nvPr/>
        </p:nvSpPr>
        <p:spPr>
          <a:xfrm>
            <a:off x="4154905" y="3972416"/>
            <a:ext cx="4539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/>
              <a:t>Best practice 6 and 10 were added to reflect contemporary evidence and guidelines and incorporate lessons learned by the faculty and the global clinical community</a:t>
            </a:r>
            <a:endParaRPr lang="en-US" sz="11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314ACA-6DEE-6F34-B0A2-70225794F797}"/>
              </a:ext>
            </a:extLst>
          </p:cNvPr>
          <p:cNvSpPr txBox="1">
            <a:spLocks/>
          </p:cNvSpPr>
          <p:nvPr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6274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17C0A87-87D2-D562-E966-14375668A72E}"/>
              </a:ext>
            </a:extLst>
          </p:cNvPr>
          <p:cNvSpPr/>
          <p:nvPr/>
        </p:nvSpPr>
        <p:spPr>
          <a:xfrm>
            <a:off x="576263" y="2153995"/>
            <a:ext cx="3136537" cy="468000"/>
          </a:xfrm>
          <a:prstGeom prst="roundRect">
            <a:avLst/>
          </a:prstGeom>
          <a:solidFill>
            <a:srgbClr val="C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C0C61-011B-C858-E57E-F0CB293D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Procedure planning that looks ahead </a:t>
            </a:r>
            <a:br>
              <a:rPr lang="en-GB"/>
            </a:br>
            <a:br>
              <a:rPr lang="en-GB" b="0">
                <a:solidFill>
                  <a:schemeClr val="accent6"/>
                </a:solidFill>
                <a:effectLst/>
                <a:latin typeface="+mn-lt"/>
              </a:rPr>
            </a:b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22DBD-03CD-4DE3-5565-C04D4CC61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58918"/>
            <a:ext cx="6122504" cy="360000"/>
          </a:xfrm>
        </p:spPr>
        <p:txBody>
          <a:bodyPr>
            <a:no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SVD: structural valve deterioration; TAVI: transcatheter aortic valve implantation.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Tarantini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JACC </a:t>
            </a:r>
            <a:r>
              <a:rPr lang="it-IT" i="1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. 2021;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14: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1727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30; 2. T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arantini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 Cardiovasc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 2022;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: e011045;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Brabanti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JACC </a:t>
            </a:r>
            <a:r>
              <a:rPr lang="it-IT" i="1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. 2020;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13: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2543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55.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Yerasi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JACC Cardiovasc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2021;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: 1169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80;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Vahanian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kumimoji="0" lang="en-US" b="0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Heart J.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2021; doi: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10.1093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eurheartj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/ehab395; 6.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Akodad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Cardiovasc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 Technol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2022.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: 10.1007/s13239-022-00627-1; 7.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Sathananthan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EuroIntervention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2021;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: 856–6.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84426288-606A-3D1B-CA41-66EA0CCEF32E}"/>
              </a:ext>
            </a:extLst>
          </p:cNvPr>
          <p:cNvSpPr/>
          <p:nvPr/>
        </p:nvSpPr>
        <p:spPr>
          <a:xfrm>
            <a:off x="576264" y="1555167"/>
            <a:ext cx="7957016" cy="435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DB193-CD5E-28AF-0216-B7F8B76D629B}"/>
              </a:ext>
            </a:extLst>
          </p:cNvPr>
          <p:cNvSpPr txBox="1"/>
          <p:nvPr/>
        </p:nvSpPr>
        <p:spPr>
          <a:xfrm>
            <a:off x="584400" y="1599787"/>
            <a:ext cx="7944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FFFF"/>
                </a:solidFill>
                <a:latin typeface="Arial"/>
              </a:rPr>
              <a:t>TAVI is now available to younger patients with longer life expectancy</a:t>
            </a:r>
            <a:r>
              <a:rPr lang="en-US" sz="1400" baseline="30000">
                <a:solidFill>
                  <a:srgbClr val="FFFFFF"/>
                </a:solidFill>
                <a:latin typeface="Arial"/>
              </a:rPr>
              <a:t>1,2</a:t>
            </a:r>
            <a:r>
              <a:rPr lang="en-US" sz="1400">
                <a:solidFill>
                  <a:srgbClr val="FFFFFF"/>
                </a:solidFill>
                <a:latin typeface="Arial"/>
              </a:rPr>
              <a:t> </a:t>
            </a:r>
            <a:endParaRPr kumimoji="0" lang="en-US" sz="140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1C8AD-34B6-28EE-D28C-9119C0297E7E}"/>
              </a:ext>
            </a:extLst>
          </p:cNvPr>
          <p:cNvSpPr txBox="1"/>
          <p:nvPr/>
        </p:nvSpPr>
        <p:spPr>
          <a:xfrm>
            <a:off x="584765" y="2179541"/>
            <a:ext cx="3127938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Most patients will </a:t>
            </a:r>
            <a:r>
              <a:rPr lang="en-GB" sz="1100" u="sng">
                <a:latin typeface="Arial" panose="020B0604020202020204" pitchFamily="34" charset="0"/>
                <a:cs typeface="Arial" panose="020B0604020202020204" pitchFamily="34" charset="0"/>
              </a:rPr>
              <a:t>out live </a:t>
            </a:r>
            <a:b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their bioprosthesis</a:t>
            </a:r>
            <a:r>
              <a:rPr lang="en-GB" sz="11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E5ED0C-CE05-407A-6A54-7EF247CE7DA3}"/>
              </a:ext>
            </a:extLst>
          </p:cNvPr>
          <p:cNvSpPr txBox="1"/>
          <p:nvPr/>
        </p:nvSpPr>
        <p:spPr>
          <a:xfrm>
            <a:off x="5561060" y="2729861"/>
            <a:ext cx="229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schemeClr val="accent1"/>
                </a:solidFill>
              </a:rPr>
              <a:t>Coronary access </a:t>
            </a:r>
            <a:br>
              <a:rPr lang="en-GB" sz="1100" b="1"/>
            </a:br>
            <a:r>
              <a:rPr lang="en-GB" sz="1100"/>
              <a:t>should be maintained</a:t>
            </a:r>
            <a:r>
              <a:rPr lang="en-GB" sz="1100" baseline="30000"/>
              <a:t>3,4</a:t>
            </a:r>
            <a:endParaRPr lang="en-GB" sz="11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6F43F2-0FE5-780C-2D4A-D175D5F4512C}"/>
              </a:ext>
            </a:extLst>
          </p:cNvPr>
          <p:cNvSpPr txBox="1"/>
          <p:nvPr/>
        </p:nvSpPr>
        <p:spPr>
          <a:xfrm>
            <a:off x="676320" y="2729861"/>
            <a:ext cx="3000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schemeClr val="accent1"/>
                </a:solidFill>
              </a:rPr>
              <a:t>Valve replacement</a:t>
            </a:r>
            <a:br>
              <a:rPr lang="en-GB" sz="1100" b="1"/>
            </a:br>
            <a:r>
              <a:rPr lang="en-GB" sz="1100"/>
              <a:t>may be needed eventually due to SVD</a:t>
            </a:r>
            <a:r>
              <a:rPr lang="en-GB" sz="1100" baseline="30000"/>
              <a:t>1,4</a:t>
            </a:r>
            <a:endParaRPr lang="en-GB" sz="1100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4FA3F7-4599-C5D6-D292-AADDB911C90D}"/>
              </a:ext>
            </a:extLst>
          </p:cNvPr>
          <p:cNvSpPr txBox="1"/>
          <p:nvPr/>
        </p:nvSpPr>
        <p:spPr>
          <a:xfrm>
            <a:off x="676320" y="3255605"/>
            <a:ext cx="3057752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100" b="1">
                <a:solidFill>
                  <a:schemeClr val="accent1"/>
                </a:solidFill>
              </a:rPr>
              <a:t>Pre-procedural considerations: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100"/>
              <a:t>Suitability of </a:t>
            </a:r>
            <a:r>
              <a:rPr lang="en-GB" sz="1100" b="1"/>
              <a:t>valve type and size</a:t>
            </a:r>
            <a:r>
              <a:rPr lang="en-GB" sz="1100"/>
              <a:t> </a:t>
            </a:r>
            <a:br>
              <a:rPr lang="en-GB" sz="1100"/>
            </a:br>
            <a:r>
              <a:rPr lang="en-GB" sz="1100"/>
              <a:t>for valve-in-valve TAVI</a:t>
            </a:r>
            <a:r>
              <a:rPr lang="en-GB" sz="1100" baseline="30000"/>
              <a:t>5–7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100" b="1"/>
              <a:t>Valve placement</a:t>
            </a:r>
            <a:r>
              <a:rPr lang="en-GB" sz="1100" baseline="30000"/>
              <a:t>4,6,7</a:t>
            </a:r>
            <a:endParaRPr lang="en-GB" sz="11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4CC649-1226-6ADB-5D99-639D0BB83C53}"/>
              </a:ext>
            </a:extLst>
          </p:cNvPr>
          <p:cNvSpPr txBox="1"/>
          <p:nvPr/>
        </p:nvSpPr>
        <p:spPr>
          <a:xfrm>
            <a:off x="5561060" y="3251406"/>
            <a:ext cx="3407381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100" b="1">
                <a:solidFill>
                  <a:schemeClr val="accent1"/>
                </a:solidFill>
              </a:rPr>
              <a:t>Pre-procedural considerations: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100" b="1"/>
              <a:t>Valve type and size</a:t>
            </a:r>
            <a:r>
              <a:rPr lang="en-GB" sz="1100"/>
              <a:t>, also taking into </a:t>
            </a:r>
            <a:br>
              <a:rPr lang="en-GB" sz="1100"/>
            </a:br>
            <a:r>
              <a:rPr lang="en-GB" sz="1100"/>
              <a:t>account the patient’s anatomic features</a:t>
            </a:r>
            <a:r>
              <a:rPr lang="en-GB" sz="1100" baseline="30000"/>
              <a:t>2–4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100" b="1"/>
              <a:t>Valve placement/alignment</a:t>
            </a:r>
            <a:r>
              <a:rPr lang="en-GB" sz="1100" baseline="30000"/>
              <a:t>2–4</a:t>
            </a:r>
            <a:endParaRPr lang="en-GB" sz="1100" b="1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D9239113-20FA-1838-29AE-E4ACA2C529A0}"/>
              </a:ext>
            </a:extLst>
          </p:cNvPr>
          <p:cNvSpPr/>
          <p:nvPr/>
        </p:nvSpPr>
        <p:spPr>
          <a:xfrm rot="10800000">
            <a:off x="2011903" y="2616416"/>
            <a:ext cx="273855" cy="146539"/>
          </a:xfrm>
          <a:prstGeom prst="triangle">
            <a:avLst/>
          </a:prstGeom>
          <a:solidFill>
            <a:srgbClr val="C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5F795F5-B59E-4122-021B-644F11283CB2}"/>
              </a:ext>
            </a:extLst>
          </p:cNvPr>
          <p:cNvSpPr/>
          <p:nvPr/>
        </p:nvSpPr>
        <p:spPr>
          <a:xfrm>
            <a:off x="584400" y="2214280"/>
            <a:ext cx="3121178" cy="2020802"/>
          </a:xfrm>
          <a:prstGeom prst="roundRect">
            <a:avLst>
              <a:gd name="adj" fmla="val 11543"/>
            </a:avLst>
          </a:prstGeom>
          <a:noFill/>
          <a:ln>
            <a:solidFill>
              <a:srgbClr val="C4C6C6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F8321D-CB2D-E5DE-73D0-CEF136E0891C}"/>
              </a:ext>
            </a:extLst>
          </p:cNvPr>
          <p:cNvGrpSpPr/>
          <p:nvPr/>
        </p:nvGrpSpPr>
        <p:grpSpPr>
          <a:xfrm>
            <a:off x="3967558" y="2635619"/>
            <a:ext cx="1178124" cy="1178124"/>
            <a:chOff x="3987179" y="2662889"/>
            <a:chExt cx="1178124" cy="117812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B5C88C-7D1A-1618-16DF-515643222835}"/>
                </a:ext>
              </a:extLst>
            </p:cNvPr>
            <p:cNvSpPr/>
            <p:nvPr/>
          </p:nvSpPr>
          <p:spPr>
            <a:xfrm>
              <a:off x="3987179" y="2662889"/>
              <a:ext cx="1178124" cy="1178124"/>
            </a:xfrm>
            <a:prstGeom prst="ellipse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51E459-B47F-0BCB-8B63-A449C5D39B34}"/>
                </a:ext>
              </a:extLst>
            </p:cNvPr>
            <p:cNvSpPr txBox="1"/>
            <p:nvPr/>
          </p:nvSpPr>
          <p:spPr>
            <a:xfrm>
              <a:off x="3995003" y="2782592"/>
              <a:ext cx="1162477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chemeClr val="bg1"/>
                  </a:solidFill>
                  <a:latin typeface="Arial"/>
                </a:rPr>
                <a:t>Lifetime strategy </a:t>
              </a:r>
              <a:br>
                <a:rPr lang="en-US" sz="1100">
                  <a:solidFill>
                    <a:schemeClr val="bg1"/>
                  </a:solidFill>
                  <a:latin typeface="Arial"/>
                </a:rPr>
              </a:br>
              <a:r>
                <a:rPr lang="en-US" sz="1100">
                  <a:solidFill>
                    <a:schemeClr val="bg1"/>
                  </a:solidFill>
                  <a:latin typeface="Arial"/>
                </a:rPr>
                <a:t>for disease management needed</a:t>
              </a:r>
              <a:r>
                <a:rPr lang="en-US" sz="1100" baseline="30000">
                  <a:solidFill>
                    <a:schemeClr val="bg1"/>
                  </a:solidFill>
                  <a:latin typeface="Arial"/>
                </a:rPr>
                <a:t>1</a:t>
              </a:r>
              <a:endParaRPr kumimoji="0" lang="en-US" sz="11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A60CB4D-95CD-036C-91CA-72517F19B0B5}"/>
              </a:ext>
            </a:extLst>
          </p:cNvPr>
          <p:cNvSpPr/>
          <p:nvPr/>
        </p:nvSpPr>
        <p:spPr>
          <a:xfrm>
            <a:off x="5407662" y="2214280"/>
            <a:ext cx="3117933" cy="2020802"/>
          </a:xfrm>
          <a:prstGeom prst="roundRect">
            <a:avLst>
              <a:gd name="adj" fmla="val 11543"/>
            </a:avLst>
          </a:prstGeom>
          <a:noFill/>
          <a:ln>
            <a:solidFill>
              <a:srgbClr val="C4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6D4CA7D-2A3F-E75E-A120-89EDA2D50131}"/>
              </a:ext>
            </a:extLst>
          </p:cNvPr>
          <p:cNvSpPr/>
          <p:nvPr/>
        </p:nvSpPr>
        <p:spPr>
          <a:xfrm>
            <a:off x="5405341" y="2153995"/>
            <a:ext cx="3127938" cy="468000"/>
          </a:xfrm>
          <a:prstGeom prst="roundRect">
            <a:avLst/>
          </a:prstGeom>
          <a:solidFill>
            <a:srgbClr val="C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1839C-D5EF-E9CA-4CD3-E547630825F8}"/>
              </a:ext>
            </a:extLst>
          </p:cNvPr>
          <p:cNvSpPr txBox="1"/>
          <p:nvPr/>
        </p:nvSpPr>
        <p:spPr>
          <a:xfrm>
            <a:off x="5440681" y="2165802"/>
            <a:ext cx="308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High likelihood of future </a:t>
            </a:r>
            <a:b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cardiac interventions</a:t>
            </a:r>
            <a:r>
              <a:rPr lang="en-GB" sz="1100" baseline="3000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39CE4A06-5E62-8D2E-7EF8-71EBD27508D2}"/>
              </a:ext>
            </a:extLst>
          </p:cNvPr>
          <p:cNvSpPr/>
          <p:nvPr/>
        </p:nvSpPr>
        <p:spPr>
          <a:xfrm rot="10800000">
            <a:off x="6847810" y="2616416"/>
            <a:ext cx="273855" cy="146539"/>
          </a:xfrm>
          <a:prstGeom prst="triangle">
            <a:avLst/>
          </a:prstGeom>
          <a:solidFill>
            <a:srgbClr val="C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A403725D-D4C4-FE92-4A8F-09FFA336594C}"/>
              </a:ext>
            </a:extLst>
          </p:cNvPr>
          <p:cNvSpPr/>
          <p:nvPr/>
        </p:nvSpPr>
        <p:spPr>
          <a:xfrm rot="10800000">
            <a:off x="2011903" y="1990816"/>
            <a:ext cx="273855" cy="14653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2B225BD0-DE6D-C622-08FB-F11CBE5BD136}"/>
              </a:ext>
            </a:extLst>
          </p:cNvPr>
          <p:cNvSpPr/>
          <p:nvPr/>
        </p:nvSpPr>
        <p:spPr>
          <a:xfrm rot="10800000">
            <a:off x="6847810" y="1990816"/>
            <a:ext cx="273855" cy="14653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9BAC47C8-6E29-DA03-7D23-B5D59B1B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56861C-ED2D-E65E-B855-5250A832EDBA}"/>
              </a:ext>
            </a:extLst>
          </p:cNvPr>
          <p:cNvSpPr/>
          <p:nvPr/>
        </p:nvSpPr>
        <p:spPr>
          <a:xfrm>
            <a:off x="584400" y="955686"/>
            <a:ext cx="7941195" cy="46563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75">
            <a:extLst>
              <a:ext uri="{FF2B5EF4-FFF2-40B4-BE49-F238E27FC236}">
                <a16:creationId xmlns:a16="http://schemas.microsoft.com/office/drawing/2014/main" id="{A0AEC492-CF21-0251-B4F3-B360A8374CFC}"/>
              </a:ext>
            </a:extLst>
          </p:cNvPr>
          <p:cNvSpPr/>
          <p:nvPr/>
        </p:nvSpPr>
        <p:spPr>
          <a:xfrm>
            <a:off x="584283" y="922430"/>
            <a:ext cx="8208317" cy="548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</a:rPr>
              <a:t>Best practice 6</a:t>
            </a:r>
            <a:r>
              <a:rPr lang="en-US" sz="1200">
                <a:solidFill>
                  <a:schemeClr val="tx1"/>
                </a:solidFill>
              </a:rPr>
              <a:t>: </a:t>
            </a:r>
            <a:r>
              <a:rPr lang="en-US" sz="1200">
                <a:solidFill>
                  <a:schemeClr val="tx1"/>
                </a:solidFill>
                <a:effectLst/>
                <a:latin typeface="+mn-lt"/>
              </a:rPr>
              <a:t>Procedure planning that incorporates lifetime disease management and facilitates future </a:t>
            </a:r>
            <a:br>
              <a:rPr lang="en-US" sz="120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200">
                <a:solidFill>
                  <a:schemeClr val="tx1"/>
                </a:solidFill>
                <a:effectLst/>
                <a:latin typeface="+mn-lt"/>
              </a:rPr>
              <a:t>THV-in-THV and coronary interventions</a:t>
            </a:r>
            <a:endParaRPr lang="en-CA" sz="12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3774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11945DE2-6612-2298-DA9A-EA97AD66C3D7}"/>
              </a:ext>
            </a:extLst>
          </p:cNvPr>
          <p:cNvSpPr/>
          <p:nvPr/>
        </p:nvSpPr>
        <p:spPr>
          <a:xfrm>
            <a:off x="576264" y="3263666"/>
            <a:ext cx="3106185" cy="5838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riangle 13">
            <a:extLst>
              <a:ext uri="{FF2B5EF4-FFF2-40B4-BE49-F238E27FC236}">
                <a16:creationId xmlns:a16="http://schemas.microsoft.com/office/drawing/2014/main" id="{BF16E926-D784-3000-E2EB-11A300F41A67}"/>
              </a:ext>
            </a:extLst>
          </p:cNvPr>
          <p:cNvSpPr/>
          <p:nvPr/>
        </p:nvSpPr>
        <p:spPr>
          <a:xfrm rot="5400000">
            <a:off x="3589642" y="3467991"/>
            <a:ext cx="339475" cy="175215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C2B68-05B6-C258-3C1A-CE30FA5D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focus on promoting care networks and interdisciplinary communication to achieve the best possible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CFC0D-68FA-CF07-4BE5-7A97CCB5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6CEF0-157F-7CEC-BACC-BDA4AF58B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350645"/>
            <a:ext cx="6194066" cy="568273"/>
          </a:xfrm>
        </p:spPr>
        <p:txBody>
          <a:bodyPr>
            <a:no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SVD: structural valve deterioration; TAVI: transcatheter aortic valve implantation.</a:t>
            </a: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GB">
                <a:latin typeface="Arial"/>
              </a:rPr>
              <a:t>1.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Virgili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G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</a:t>
            </a:r>
            <a:r>
              <a:rPr lang="en-US" i="1">
                <a:latin typeface="Arial"/>
              </a:rPr>
              <a:t>al. </a:t>
            </a:r>
            <a:r>
              <a:rPr lang="en-GB" i="1" err="1">
                <a:latin typeface="Arial"/>
              </a:rPr>
              <a:t>Medicina</a:t>
            </a:r>
            <a:r>
              <a:rPr lang="en-GB" i="1">
                <a:latin typeface="Arial"/>
              </a:rPr>
              <a:t> (Kaunas). </a:t>
            </a:r>
            <a:r>
              <a:rPr lang="en-GB">
                <a:latin typeface="Arial"/>
              </a:rPr>
              <a:t>2021; </a:t>
            </a:r>
            <a:r>
              <a:rPr lang="en-GB" b="1">
                <a:latin typeface="Arial"/>
              </a:rPr>
              <a:t>57</a:t>
            </a:r>
            <a:r>
              <a:rPr lang="en-GB">
                <a:latin typeface="Arial"/>
              </a:rPr>
              <a:t>: 883; 2. </a:t>
            </a:r>
            <a:r>
              <a:rPr lang="en-GB" err="1">
                <a:latin typeface="Arial"/>
              </a:rPr>
              <a:t>Aranzulla</a:t>
            </a:r>
            <a:r>
              <a:rPr lang="en-GB">
                <a:latin typeface="Arial"/>
              </a:rPr>
              <a:t> TZ </a:t>
            </a:r>
            <a:r>
              <a:rPr lang="en-GB" i="1">
                <a:latin typeface="Arial"/>
              </a:rPr>
              <a:t>et al. E-journal of </a:t>
            </a:r>
            <a:r>
              <a:rPr lang="en-GB" i="1" err="1">
                <a:latin typeface="Arial"/>
              </a:rPr>
              <a:t>Cardiol</a:t>
            </a:r>
            <a:r>
              <a:rPr lang="en-GB" i="1">
                <a:latin typeface="Arial"/>
              </a:rPr>
              <a:t>. </a:t>
            </a:r>
            <a:r>
              <a:rPr lang="en-GB" i="1" err="1">
                <a:latin typeface="Arial"/>
              </a:rPr>
              <a:t>Prac</a:t>
            </a:r>
            <a:r>
              <a:rPr lang="en-GB">
                <a:latin typeface="Arial"/>
              </a:rPr>
              <a:t>. 2016. </a:t>
            </a:r>
            <a:r>
              <a:rPr lang="en-GB" b="1">
                <a:latin typeface="Arial"/>
              </a:rPr>
              <a:t>14</a:t>
            </a:r>
            <a:r>
              <a:rPr lang="en-GB">
                <a:latin typeface="Arial"/>
              </a:rPr>
              <a:t>; </a:t>
            </a:r>
            <a:br>
              <a:rPr lang="en-GB">
                <a:latin typeface="Arial"/>
              </a:rPr>
            </a:br>
            <a:r>
              <a:rPr lang="en-GB">
                <a:latin typeface="Arial"/>
              </a:rPr>
              <a:t>3.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Yerasi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JACC Cardiovasc </a:t>
            </a:r>
            <a:r>
              <a:rPr lang="en-GB" i="1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2021;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: 1169–80</a:t>
            </a:r>
            <a:r>
              <a:rPr lang="en-GB">
                <a:latin typeface="Arial"/>
                <a:cs typeface="Arial" panose="020B0604020202020204" pitchFamily="34" charset="0"/>
              </a:rPr>
              <a:t>; 4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 Otto CM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r>
              <a:rPr lang="en-US" i="1">
                <a:latin typeface="Arial"/>
              </a:rPr>
              <a:t>. </a:t>
            </a:r>
            <a:r>
              <a:rPr lang="en-GB" i="1">
                <a:latin typeface="Arial"/>
              </a:rPr>
              <a:t>J Am Coll </a:t>
            </a:r>
            <a:r>
              <a:rPr lang="en-GB" i="1" err="1">
                <a:latin typeface="Arial"/>
              </a:rPr>
              <a:t>Cardiol</a:t>
            </a:r>
            <a:r>
              <a:rPr lang="en-GB">
                <a:latin typeface="Arial"/>
              </a:rPr>
              <a:t>. 2017; </a:t>
            </a:r>
            <a:r>
              <a:rPr lang="en-GB" b="1">
                <a:latin typeface="Arial"/>
              </a:rPr>
              <a:t>69</a:t>
            </a:r>
            <a:r>
              <a:rPr lang="en-GB">
                <a:latin typeface="Arial"/>
              </a:rPr>
              <a:t>: 1313–46; </a:t>
            </a:r>
            <a:br>
              <a:rPr lang="en-GB">
                <a:latin typeface="Arial"/>
              </a:rPr>
            </a:br>
            <a:r>
              <a:rPr lang="en-GB">
                <a:latin typeface="Arial"/>
              </a:rPr>
              <a:t>5. </a:t>
            </a:r>
            <a:r>
              <a:rPr lang="en-US" err="1">
                <a:latin typeface="Arial"/>
              </a:rPr>
              <a:t>Vahanian</a:t>
            </a:r>
            <a:r>
              <a:rPr lang="en-US">
                <a:latin typeface="Arial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al. </a:t>
            </a:r>
            <a:r>
              <a:rPr kumimoji="0" lang="en-US" b="0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Eur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Heart J.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2021; doi: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10.1093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eurheartj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/ehab395.</a:t>
            </a:r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5A802B-C8C6-C263-836F-8620EC90BB9B}"/>
              </a:ext>
            </a:extLst>
          </p:cNvPr>
          <p:cNvSpPr/>
          <p:nvPr/>
        </p:nvSpPr>
        <p:spPr>
          <a:xfrm>
            <a:off x="576263" y="2005281"/>
            <a:ext cx="3110400" cy="475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DF8A8-309B-ECF5-296F-4F329CE0CED4}"/>
              </a:ext>
            </a:extLst>
          </p:cNvPr>
          <p:cNvSpPr txBox="1"/>
          <p:nvPr/>
        </p:nvSpPr>
        <p:spPr>
          <a:xfrm>
            <a:off x="1094213" y="2047995"/>
            <a:ext cx="2610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TAVI-related complications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require specialist care</a:t>
            </a:r>
            <a:r>
              <a:rPr kumimoji="0" lang="en-US" sz="105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2,3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8713A238-F6B5-59D3-62D1-44653455AEED}"/>
              </a:ext>
            </a:extLst>
          </p:cNvPr>
          <p:cNvSpPr/>
          <p:nvPr/>
        </p:nvSpPr>
        <p:spPr>
          <a:xfrm rot="5400000">
            <a:off x="3589642" y="2155274"/>
            <a:ext cx="339475" cy="17521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0754B1B-F203-9784-DE11-5A177E91857E}"/>
              </a:ext>
            </a:extLst>
          </p:cNvPr>
          <p:cNvSpPr/>
          <p:nvPr/>
        </p:nvSpPr>
        <p:spPr>
          <a:xfrm>
            <a:off x="4236101" y="1601426"/>
            <a:ext cx="1730242" cy="2770441"/>
          </a:xfrm>
          <a:prstGeom prst="roundRect">
            <a:avLst>
              <a:gd name="adj" fmla="val 9568"/>
            </a:avLst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0645C-3C9B-ED06-DB2C-A026D9906EAA}"/>
              </a:ext>
            </a:extLst>
          </p:cNvPr>
          <p:cNvSpPr txBox="1"/>
          <p:nvPr/>
        </p:nvSpPr>
        <p:spPr>
          <a:xfrm>
            <a:off x="4239568" y="3089346"/>
            <a:ext cx="1730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Integration and coordination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of post-TAVI medical care is essential to achieve the best possible outcomes</a:t>
            </a:r>
            <a:r>
              <a:rPr kumimoji="0" lang="en-US" sz="12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798709EC-0500-18BB-A665-6EB902ED5790}"/>
              </a:ext>
            </a:extLst>
          </p:cNvPr>
          <p:cNvSpPr/>
          <p:nvPr/>
        </p:nvSpPr>
        <p:spPr>
          <a:xfrm rot="5400000">
            <a:off x="5892309" y="1861213"/>
            <a:ext cx="339475" cy="17521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5555596-93FD-2C2C-3E28-4B80F521A1CD}"/>
              </a:ext>
            </a:extLst>
          </p:cNvPr>
          <p:cNvSpPr/>
          <p:nvPr/>
        </p:nvSpPr>
        <p:spPr>
          <a:xfrm rot="5400000">
            <a:off x="5892309" y="2433534"/>
            <a:ext cx="339475" cy="17521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5BE56EB5-1F62-D9AE-A127-8B577006D810}"/>
              </a:ext>
            </a:extLst>
          </p:cNvPr>
          <p:cNvSpPr/>
          <p:nvPr/>
        </p:nvSpPr>
        <p:spPr>
          <a:xfrm>
            <a:off x="576264" y="2577161"/>
            <a:ext cx="3106185" cy="5838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B0ABE3-DBD0-08FF-52B4-9237F021313D}"/>
              </a:ext>
            </a:extLst>
          </p:cNvPr>
          <p:cNvSpPr txBox="1"/>
          <p:nvPr/>
        </p:nvSpPr>
        <p:spPr>
          <a:xfrm>
            <a:off x="1094213" y="2599983"/>
            <a:ext cx="272926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requirement of valve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 due to durability limitations</a:t>
            </a:r>
            <a:r>
              <a:rPr kumimoji="0" lang="en-US" sz="105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(especially younger patients)</a:t>
            </a:r>
            <a:r>
              <a:rPr lang="en-US" sz="1050" baseline="30000">
                <a:solidFill>
                  <a:srgbClr val="FFFFFF"/>
                </a:solidFill>
                <a:latin typeface="Arial"/>
              </a:rPr>
              <a:t>4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riangle 13">
            <a:extLst>
              <a:ext uri="{FF2B5EF4-FFF2-40B4-BE49-F238E27FC236}">
                <a16:creationId xmlns:a16="http://schemas.microsoft.com/office/drawing/2014/main" id="{6EE6CD02-6B3B-2016-1F20-3E0A002F471E}"/>
              </a:ext>
            </a:extLst>
          </p:cNvPr>
          <p:cNvSpPr/>
          <p:nvPr/>
        </p:nvSpPr>
        <p:spPr>
          <a:xfrm rot="5400000">
            <a:off x="3589642" y="2791798"/>
            <a:ext cx="339475" cy="17521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09A379AE-C061-604A-C9FA-02918E7E01AA}"/>
              </a:ext>
            </a:extLst>
          </p:cNvPr>
          <p:cNvSpPr/>
          <p:nvPr/>
        </p:nvSpPr>
        <p:spPr>
          <a:xfrm rot="5400000">
            <a:off x="5890001" y="2960963"/>
            <a:ext cx="339475" cy="17521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A550B3-AA41-1F48-805D-23A07F1CC1B3}"/>
              </a:ext>
            </a:extLst>
          </p:cNvPr>
          <p:cNvSpPr txBox="1"/>
          <p:nvPr/>
        </p:nvSpPr>
        <p:spPr>
          <a:xfrm>
            <a:off x="750081" y="3414547"/>
            <a:ext cx="2690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latin typeface="Arial"/>
              </a:rPr>
              <a:t>Periodic monitoring and </a:t>
            </a:r>
            <a:br>
              <a:rPr lang="en-US" sz="1050" b="1">
                <a:latin typeface="Arial"/>
              </a:rPr>
            </a:br>
            <a:r>
              <a:rPr lang="en-US" sz="1050" b="1">
                <a:latin typeface="Arial"/>
              </a:rPr>
              <a:t>reassessment needed</a:t>
            </a:r>
            <a:r>
              <a:rPr lang="en-US" sz="1050" b="1" baseline="30000">
                <a:latin typeface="Arial"/>
              </a:rPr>
              <a:t>5</a:t>
            </a:r>
            <a:endParaRPr kumimoji="0" lang="en-US" sz="1050" b="1" i="0" u="none" strike="noStrike" kern="1200" cap="none" spc="0" normalizeH="0" baseline="3000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9346DC-1F03-B492-61FB-26281870FD8F}"/>
              </a:ext>
            </a:extLst>
          </p:cNvPr>
          <p:cNvSpPr txBox="1"/>
          <p:nvPr/>
        </p:nvSpPr>
        <p:spPr>
          <a:xfrm>
            <a:off x="6189475" y="3158269"/>
            <a:ext cx="240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Arial"/>
              </a:rPr>
              <a:t>Current guidelines highlight </a:t>
            </a:r>
            <a:br>
              <a:rPr lang="en-US" sz="1200">
                <a:latin typeface="Arial"/>
              </a:rPr>
            </a:br>
            <a:r>
              <a:rPr lang="en-US" sz="1200">
                <a:latin typeface="Arial"/>
              </a:rPr>
              <a:t>the </a:t>
            </a:r>
            <a:r>
              <a:rPr lang="en-US" sz="1200" b="1">
                <a:latin typeface="Arial"/>
              </a:rPr>
              <a:t>role of Heart Valve </a:t>
            </a:r>
            <a:r>
              <a:rPr lang="en-US" sz="1200" b="1" err="1">
                <a:latin typeface="Arial"/>
              </a:rPr>
              <a:t>Centres</a:t>
            </a:r>
            <a:r>
              <a:rPr lang="en-US" sz="1200" b="1">
                <a:latin typeface="Arial"/>
              </a:rPr>
              <a:t>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 promoting networks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that also include referring cardiologists and </a:t>
            </a:r>
            <a:b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primary physicians</a:t>
            </a:r>
            <a:r>
              <a:rPr kumimoji="0" lang="en-US" sz="12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1A9D1AE-80BE-40E3-E9C6-1D3535841FE9}"/>
              </a:ext>
            </a:extLst>
          </p:cNvPr>
          <p:cNvSpPr/>
          <p:nvPr/>
        </p:nvSpPr>
        <p:spPr>
          <a:xfrm rot="10800000">
            <a:off x="1981160" y="3248406"/>
            <a:ext cx="296391" cy="1779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BE4A57CD-87E4-21FA-CF79-90DE573381A2}"/>
              </a:ext>
            </a:extLst>
          </p:cNvPr>
          <p:cNvSpPr/>
          <p:nvPr/>
        </p:nvSpPr>
        <p:spPr>
          <a:xfrm rot="10800000">
            <a:off x="1981160" y="3141831"/>
            <a:ext cx="296391" cy="1779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0060922-D1A1-A159-51D4-5B62B1957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84857" y="1783487"/>
            <a:ext cx="1138995" cy="11389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BFCE839-C243-5568-1BEA-4F11F30AE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56661" y="1873792"/>
            <a:ext cx="1071512" cy="107151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8CB13F5-3A37-C4BC-1D27-F67D1F0C8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007" y="2704066"/>
            <a:ext cx="324000" cy="324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F3D8E8A-68D6-8601-975C-82FAACD6F0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01007" y="2088925"/>
            <a:ext cx="324000" cy="324000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A19BD44-1391-4022-9E04-B0E9BA9EECE2}"/>
              </a:ext>
            </a:extLst>
          </p:cNvPr>
          <p:cNvSpPr/>
          <p:nvPr/>
        </p:nvSpPr>
        <p:spPr>
          <a:xfrm>
            <a:off x="576263" y="1141055"/>
            <a:ext cx="7991475" cy="303967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75">
            <a:extLst>
              <a:ext uri="{FF2B5EF4-FFF2-40B4-BE49-F238E27FC236}">
                <a16:creationId xmlns:a16="http://schemas.microsoft.com/office/drawing/2014/main" id="{589ED37F-5AC3-7E94-FDB1-6B904173910C}"/>
              </a:ext>
            </a:extLst>
          </p:cNvPr>
          <p:cNvSpPr/>
          <p:nvPr/>
        </p:nvSpPr>
        <p:spPr>
          <a:xfrm>
            <a:off x="576262" y="1144609"/>
            <a:ext cx="8208317" cy="317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</a:rPr>
              <a:t>Best practice 10</a:t>
            </a:r>
            <a:r>
              <a:rPr lang="en-US" sz="1200">
                <a:solidFill>
                  <a:schemeClr val="tx1"/>
                </a:solidFill>
              </a:rPr>
              <a:t>: </a:t>
            </a:r>
            <a:r>
              <a:rPr lang="en-US" sz="1200">
                <a:solidFill>
                  <a:schemeClr val="tx1"/>
                </a:solidFill>
                <a:effectLst/>
                <a:latin typeface="+mn-lt"/>
              </a:rPr>
              <a:t>Regular communication with referring physicians and program administration</a:t>
            </a:r>
            <a:endParaRPr lang="en-CA" sz="12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1103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7E5C0D0-EF2E-38B2-6883-3A90EAA1DDB7}"/>
              </a:ext>
            </a:extLst>
          </p:cNvPr>
          <p:cNvSpPr/>
          <p:nvPr/>
        </p:nvSpPr>
        <p:spPr>
          <a:xfrm>
            <a:off x="6106740" y="1475786"/>
            <a:ext cx="260404" cy="2604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115E2-AC38-64E5-7DD9-57A2EF615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1"/>
          <a:stretch/>
        </p:blipFill>
        <p:spPr>
          <a:xfrm>
            <a:off x="529083" y="1190109"/>
            <a:ext cx="1979225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C98981-DDBC-A2BD-EA53-1241FEE26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908"/>
          <a:stretch/>
        </p:blipFill>
        <p:spPr>
          <a:xfrm>
            <a:off x="1335079" y="1580388"/>
            <a:ext cx="1989152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6937C-F4EF-0CD5-104F-61E757B1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65760"/>
            <a:ext cx="7940937" cy="685800"/>
          </a:xfrm>
        </p:spPr>
        <p:txBody>
          <a:bodyPr/>
          <a:lstStyle/>
          <a:p>
            <a:r>
              <a:rPr lang="en-GB"/>
              <a:t>Evidence-based protocols designed to support </a:t>
            </a:r>
            <a:br>
              <a:rPr lang="en-GB"/>
            </a:br>
            <a:r>
              <a:rPr lang="en-GB"/>
              <a:t>pre-, peri-, and post-TAVI care at certified centres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C90CC-3A7F-685A-F4B7-CD5A889D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AD149-55CA-2EE7-2F61-990E3E696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58918"/>
            <a:ext cx="7411645" cy="360000"/>
          </a:xfrm>
        </p:spPr>
        <p:txBody>
          <a:bodyPr>
            <a:normAutofit/>
          </a:bodyPr>
          <a:lstStyle/>
          <a:p>
            <a:r>
              <a:rPr lang="en-GB" sz="700"/>
              <a:t>AV: atrioventricular; TAVI: transcatheter aortic valve implantation.</a:t>
            </a:r>
          </a:p>
          <a:p>
            <a:r>
              <a:rPr lang="en-GB" sz="700"/>
              <a:t>1. </a:t>
            </a:r>
            <a:r>
              <a:rPr lang="en-US" sz="700" err="1"/>
              <a:t>Barbanti</a:t>
            </a:r>
            <a:r>
              <a:rPr lang="en-US" sz="700"/>
              <a:t> M </a:t>
            </a:r>
            <a:r>
              <a:rPr lang="en-US" sz="700" i="1"/>
              <a:t>et al. </a:t>
            </a:r>
            <a:r>
              <a:rPr lang="en-US" sz="700" i="1" err="1"/>
              <a:t>EuroIntervention</a:t>
            </a:r>
            <a:r>
              <a:rPr lang="en-US" sz="700"/>
              <a:t>. 2019; </a:t>
            </a:r>
            <a:r>
              <a:rPr lang="en-US" sz="700" b="1"/>
              <a:t>15</a:t>
            </a:r>
            <a:r>
              <a:rPr lang="en-US" sz="700"/>
              <a:t>: 147</a:t>
            </a:r>
            <a:r>
              <a:rPr lang="en-US" sz="700">
                <a:cs typeface="Arial" panose="020B0604020202020204" pitchFamily="34" charset="0"/>
              </a:rPr>
              <a:t>–</a:t>
            </a:r>
            <a:r>
              <a:rPr lang="en-US" sz="700"/>
              <a:t>54; 2. </a:t>
            </a:r>
            <a:r>
              <a:rPr lang="en-US" sz="700" err="1"/>
              <a:t>Lauck</a:t>
            </a:r>
            <a:r>
              <a:rPr lang="en-US" sz="700"/>
              <a:t> SB </a:t>
            </a:r>
            <a:r>
              <a:rPr lang="en-US" sz="700" i="1"/>
              <a:t>et al. Circ Cardiovasc Qual Outcomes</a:t>
            </a:r>
            <a:r>
              <a:rPr lang="en-US" sz="700"/>
              <a:t>. 2016; </a:t>
            </a:r>
            <a:r>
              <a:rPr lang="en-US" sz="700" b="1"/>
              <a:t>9</a:t>
            </a:r>
            <a:r>
              <a:rPr lang="en-US" sz="700"/>
              <a:t>: 312</a:t>
            </a:r>
            <a:r>
              <a:rPr lang="en-US" sz="700">
                <a:cs typeface="Arial" panose="020B0604020202020204" pitchFamily="34" charset="0"/>
              </a:rPr>
              <a:t>–</a:t>
            </a:r>
            <a:r>
              <a:rPr lang="en-US" sz="700"/>
              <a:t>21; </a:t>
            </a:r>
            <a:br>
              <a:rPr lang="en-US" sz="700"/>
            </a:br>
            <a:r>
              <a:rPr lang="en-US" sz="700"/>
              <a:t>3. </a:t>
            </a:r>
            <a:r>
              <a:rPr lang="en-US" sz="700" err="1"/>
              <a:t>Lauck</a:t>
            </a:r>
            <a:r>
              <a:rPr lang="en-US" sz="700"/>
              <a:t> SB </a:t>
            </a:r>
            <a:r>
              <a:rPr lang="en-US" sz="700" i="1"/>
              <a:t>et al. Catheter Cardiovasc </a:t>
            </a:r>
            <a:r>
              <a:rPr lang="en-US" sz="700" i="1" err="1"/>
              <a:t>Interv</a:t>
            </a:r>
            <a:r>
              <a:rPr lang="en-US" sz="700" i="1"/>
              <a:t>.</a:t>
            </a:r>
            <a:r>
              <a:rPr lang="en-US" sz="700"/>
              <a:t> 2020</a:t>
            </a:r>
            <a:r>
              <a:rPr lang="en-US" sz="700" b="1"/>
              <a:t>; 96: </a:t>
            </a:r>
            <a:r>
              <a:rPr lang="en-US" sz="700"/>
              <a:t>450–8; 4. </a:t>
            </a:r>
            <a:r>
              <a:rPr lang="en-GB" sz="700"/>
              <a:t>Wood DA </a:t>
            </a:r>
            <a:r>
              <a:rPr lang="en-GB" sz="700" i="1"/>
              <a:t>et al. JACC Cardiovasc </a:t>
            </a:r>
            <a:r>
              <a:rPr lang="en-GB" sz="700" i="1" err="1"/>
              <a:t>Interv</a:t>
            </a:r>
            <a:r>
              <a:rPr lang="en-GB" sz="700"/>
              <a:t>. 2019; </a:t>
            </a:r>
            <a:r>
              <a:rPr lang="en-GB" sz="700" b="1"/>
              <a:t>12:</a:t>
            </a:r>
            <a:r>
              <a:rPr lang="en-GB" sz="700"/>
              <a:t> 459</a:t>
            </a:r>
            <a:r>
              <a:rPr lang="en-GB" sz="700">
                <a:cs typeface="Arial" panose="020B0604020202020204" pitchFamily="34" charset="0"/>
              </a:rPr>
              <a:t>–</a:t>
            </a:r>
            <a:r>
              <a:rPr lang="en-GB" sz="700"/>
              <a:t>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BB96E-B41F-3968-9140-85A8E05E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72"/>
          <a:stretch/>
        </p:blipFill>
        <p:spPr>
          <a:xfrm>
            <a:off x="2151002" y="1989653"/>
            <a:ext cx="1985566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0EE992-A7D4-E1D0-66A0-56BD50A5F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9519"/>
          <a:stretch/>
        </p:blipFill>
        <p:spPr>
          <a:xfrm>
            <a:off x="2963339" y="2411987"/>
            <a:ext cx="2001859" cy="20073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DDEBB-E808-F756-9D3E-F81E444E44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8658"/>
          <a:stretch/>
        </p:blipFill>
        <p:spPr>
          <a:xfrm>
            <a:off x="3791970" y="2834321"/>
            <a:ext cx="1981031" cy="15850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84A5768-2044-8530-BABA-A3AFCAF16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1328" y="1538083"/>
            <a:ext cx="161276" cy="1460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A21F7F-4FA4-8674-30D8-0F56A5FDD0DD}"/>
              </a:ext>
            </a:extLst>
          </p:cNvPr>
          <p:cNvSpPr txBox="1"/>
          <p:nvPr/>
        </p:nvSpPr>
        <p:spPr>
          <a:xfrm>
            <a:off x="6411732" y="1433341"/>
            <a:ext cx="25206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 b="1">
                <a:effectLst/>
                <a:latin typeface="+mn-lt"/>
              </a:rPr>
              <a:t>Developed from clinical </a:t>
            </a:r>
            <a:br>
              <a:rPr lang="en-GB" sz="1200" b="1">
                <a:effectLst/>
                <a:latin typeface="+mn-lt"/>
              </a:rPr>
            </a:br>
            <a:r>
              <a:rPr lang="en-GB" sz="1200" b="1">
                <a:effectLst/>
                <a:latin typeface="+mn-lt"/>
              </a:rPr>
              <a:t>expert consensus and published protocols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/>
              <a:t>t</a:t>
            </a:r>
            <a:r>
              <a:rPr lang="en-GB" sz="1200" b="0">
                <a:effectLst/>
                <a:latin typeface="+mn-lt"/>
              </a:rPr>
              <a:t>hat are based on evidence </a:t>
            </a:r>
            <a:br>
              <a:rPr lang="en-GB" sz="1200" b="0">
                <a:effectLst/>
                <a:latin typeface="+mn-lt"/>
              </a:rPr>
            </a:br>
            <a:r>
              <a:rPr lang="en-GB" sz="1200" b="0">
                <a:effectLst/>
                <a:latin typeface="+mn-lt"/>
              </a:rPr>
              <a:t>from the FAST-TAVI, 3M TAVR, and Vancouver 3M studies</a:t>
            </a:r>
            <a:r>
              <a:rPr lang="en-GB" sz="1200" b="0" baseline="30000">
                <a:effectLst/>
                <a:latin typeface="+mn-lt"/>
              </a:rPr>
              <a:t>1–4</a:t>
            </a:r>
            <a:r>
              <a:rPr lang="en-GB" sz="1200" b="0">
                <a:effectLst/>
                <a:latin typeface="+mn-lt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9B0025-2605-B292-03F3-B06C15D3B39E}"/>
              </a:ext>
            </a:extLst>
          </p:cNvPr>
          <p:cNvSpPr txBox="1"/>
          <p:nvPr/>
        </p:nvSpPr>
        <p:spPr>
          <a:xfrm>
            <a:off x="6411732" y="2970231"/>
            <a:ext cx="25206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 b="1">
                <a:effectLst/>
                <a:latin typeface="+mn-lt"/>
              </a:rPr>
              <a:t>Designed to guide </a:t>
            </a:r>
            <a:br>
              <a:rPr lang="en-GB" sz="1200" b="1">
                <a:effectLst/>
                <a:latin typeface="+mn-lt"/>
              </a:rPr>
            </a:br>
            <a:r>
              <a:rPr lang="en-GB" sz="1200" b="1">
                <a:effectLst/>
                <a:latin typeface="+mn-lt"/>
              </a:rPr>
              <a:t>clinical decisions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 b="0">
                <a:effectLst/>
                <a:latin typeface="+mn-lt"/>
              </a:rPr>
              <a:t>while always giving way </a:t>
            </a:r>
            <a:br>
              <a:rPr lang="en-GB" sz="1200" b="0">
                <a:effectLst/>
                <a:latin typeface="+mn-lt"/>
              </a:rPr>
            </a:br>
            <a:r>
              <a:rPr lang="en-GB" sz="1200" b="0">
                <a:effectLst/>
                <a:latin typeface="+mn-lt"/>
              </a:rPr>
              <a:t>to the practitioner's judgement </a:t>
            </a:r>
            <a:br>
              <a:rPr lang="en-GB" sz="1200" b="0">
                <a:effectLst/>
                <a:latin typeface="+mn-lt"/>
              </a:rPr>
            </a:br>
            <a:r>
              <a:rPr lang="en-GB" sz="1200" b="0">
                <a:effectLst/>
                <a:latin typeface="+mn-lt"/>
              </a:rPr>
              <a:t>and local guidelines, procedures, policies and standards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1E6131-0A43-8F50-8664-B3C5DBAD0786}"/>
              </a:ext>
            </a:extLst>
          </p:cNvPr>
          <p:cNvSpPr/>
          <p:nvPr/>
        </p:nvSpPr>
        <p:spPr>
          <a:xfrm>
            <a:off x="6106740" y="3024551"/>
            <a:ext cx="260404" cy="2604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6C832A7-273D-8F0C-F5A2-B921959AB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1328" y="3086848"/>
            <a:ext cx="161276" cy="146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33E1D9-1323-2D38-5FAC-AB606230550B}"/>
              </a:ext>
            </a:extLst>
          </p:cNvPr>
          <p:cNvSpPr/>
          <p:nvPr/>
        </p:nvSpPr>
        <p:spPr>
          <a:xfrm>
            <a:off x="5966106" y="1190108"/>
            <a:ext cx="2830670" cy="32292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421782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45EA-2C81-FC94-658A-905746AE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65760"/>
            <a:ext cx="8264433" cy="685800"/>
          </a:xfrm>
        </p:spPr>
        <p:txBody>
          <a:bodyPr>
            <a:normAutofit/>
          </a:bodyPr>
          <a:lstStyle/>
          <a:p>
            <a:r>
              <a:rPr lang="en-GB"/>
              <a:t>Checklists have been developed to support regular communication with referring physicians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2083F0-0ED1-6191-E257-8EF23584307A}"/>
              </a:ext>
            </a:extLst>
          </p:cNvPr>
          <p:cNvSpPr/>
          <p:nvPr/>
        </p:nvSpPr>
        <p:spPr>
          <a:xfrm>
            <a:off x="5472204" y="1762327"/>
            <a:ext cx="1375160" cy="97966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8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1D5669-E348-1B54-5682-8AC5B40E93DA}"/>
              </a:ext>
            </a:extLst>
          </p:cNvPr>
          <p:cNvSpPr/>
          <p:nvPr/>
        </p:nvSpPr>
        <p:spPr>
          <a:xfrm>
            <a:off x="6846084" y="1762327"/>
            <a:ext cx="1652866" cy="986184"/>
          </a:xfrm>
          <a:prstGeom prst="roundRect">
            <a:avLst>
              <a:gd name="adj" fmla="val 7389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8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522D5A3-F2D1-12DB-BDA4-3322DC68CBE3}"/>
              </a:ext>
            </a:extLst>
          </p:cNvPr>
          <p:cNvSpPr/>
          <p:nvPr/>
        </p:nvSpPr>
        <p:spPr>
          <a:xfrm>
            <a:off x="3692845" y="1700589"/>
            <a:ext cx="3408844" cy="23591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en-US" sz="800" b="1">
              <a:solidFill>
                <a:schemeClr val="bg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069079F-B7FA-760D-F935-AC17FAE18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00" y="1713093"/>
            <a:ext cx="282933" cy="208908"/>
          </a:xfrm>
          <a:prstGeom prst="rect">
            <a:avLst/>
          </a:prstGeom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7E5FED-F418-BC10-8B6B-99DA828FCCC2}"/>
              </a:ext>
            </a:extLst>
          </p:cNvPr>
          <p:cNvSpPr txBox="1"/>
          <p:nvPr/>
        </p:nvSpPr>
        <p:spPr>
          <a:xfrm>
            <a:off x="3879799" y="1991130"/>
            <a:ext cx="150992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000"/>
              <a:t>Checklist for a comprehensive and efficient referral to the Heart Team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984B3A-A222-7DB4-216D-94FA46201F6D}"/>
              </a:ext>
            </a:extLst>
          </p:cNvPr>
          <p:cNvSpPr txBox="1"/>
          <p:nvPr/>
        </p:nvSpPr>
        <p:spPr>
          <a:xfrm>
            <a:off x="5472203" y="2049105"/>
            <a:ext cx="1397906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000"/>
              <a:t>Checklist for a </a:t>
            </a:r>
            <a:br>
              <a:rPr lang="en-GB" sz="1000"/>
            </a:br>
            <a:r>
              <a:rPr lang="en-GB" sz="1000"/>
              <a:t>good-quality </a:t>
            </a:r>
            <a:br>
              <a:rPr lang="en-GB" sz="1000"/>
            </a:br>
            <a:r>
              <a:rPr lang="en-GB" sz="1000"/>
              <a:t>CT scan report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13ECE-ABDA-E0E6-7BCF-28BF2A45D226}"/>
              </a:ext>
            </a:extLst>
          </p:cNvPr>
          <p:cNvSpPr txBox="1"/>
          <p:nvPr/>
        </p:nvSpPr>
        <p:spPr>
          <a:xfrm>
            <a:off x="6879881" y="2067802"/>
            <a:ext cx="1645714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000"/>
              <a:t>Follow-up plan after </a:t>
            </a:r>
            <a:br>
              <a:rPr lang="en-GB" sz="1000"/>
            </a:br>
            <a:r>
              <a:rPr lang="en-GB" sz="1000"/>
              <a:t>TAVI patient discharge </a:t>
            </a:r>
            <a:br>
              <a:rPr lang="en-GB" sz="1000"/>
            </a:br>
            <a:r>
              <a:rPr lang="en-GB" sz="1000"/>
              <a:t>from the Heart Team 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95572FFF-F30C-E4C0-4166-AC94F5D0409B}"/>
              </a:ext>
            </a:extLst>
          </p:cNvPr>
          <p:cNvSpPr/>
          <p:nvPr/>
        </p:nvSpPr>
        <p:spPr>
          <a:xfrm rot="10800000">
            <a:off x="4464032" y="2751591"/>
            <a:ext cx="244962" cy="10076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63EF56-B4A9-D7E6-0DF3-F014625DF366}"/>
              </a:ext>
            </a:extLst>
          </p:cNvPr>
          <p:cNvSpPr txBox="1"/>
          <p:nvPr/>
        </p:nvSpPr>
        <p:spPr>
          <a:xfrm>
            <a:off x="4053029" y="2880765"/>
            <a:ext cx="1446223" cy="8233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/>
              <a:t>To aid efficient triage by ensuring referral letter includes dataset required </a:t>
            </a:r>
            <a:br>
              <a:rPr lang="en-GB" sz="950"/>
            </a:br>
            <a:r>
              <a:rPr lang="en-GB" sz="950"/>
              <a:t>for MDM, and ensure continuity of care</a:t>
            </a:r>
            <a:r>
              <a:rPr lang="en-GB" sz="950" baseline="30000"/>
              <a:t>1–3</a:t>
            </a:r>
            <a:endParaRPr lang="en-GB" sz="9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1C98E2-AF16-250D-F81D-A515D565859F}"/>
              </a:ext>
            </a:extLst>
          </p:cNvPr>
          <p:cNvSpPr txBox="1"/>
          <p:nvPr/>
        </p:nvSpPr>
        <p:spPr>
          <a:xfrm>
            <a:off x="5738220" y="2902351"/>
            <a:ext cx="1109144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/>
              <a:t>To ensure supply of essential data that inform procedural choices</a:t>
            </a:r>
            <a:r>
              <a:rPr lang="en-GB" sz="950" baseline="30000"/>
              <a:t>4</a:t>
            </a:r>
            <a:endParaRPr lang="en-GB" sz="9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E09EA1-EC78-7F7C-0792-6D5CDE5A0EE3}"/>
              </a:ext>
            </a:extLst>
          </p:cNvPr>
          <p:cNvSpPr txBox="1"/>
          <p:nvPr/>
        </p:nvSpPr>
        <p:spPr>
          <a:xfrm>
            <a:off x="7221608" y="2880765"/>
            <a:ext cx="1115731" cy="8233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/>
              <a:t>To help coordinate follow-up efforts </a:t>
            </a:r>
            <a:br>
              <a:rPr lang="en-GB" sz="950"/>
            </a:br>
            <a:r>
              <a:rPr lang="en-GB" sz="950"/>
              <a:t>and ensure optimal </a:t>
            </a:r>
            <a:br>
              <a:rPr lang="en-GB" sz="950"/>
            </a:br>
            <a:r>
              <a:rPr lang="en-GB" sz="950"/>
              <a:t>long-term patient outcomes</a:t>
            </a:r>
            <a:r>
              <a:rPr lang="en-GB" sz="950" baseline="30000"/>
              <a:t>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3C5885-1571-EF98-328E-8F86808E5088}"/>
              </a:ext>
            </a:extLst>
          </p:cNvPr>
          <p:cNvSpPr/>
          <p:nvPr/>
        </p:nvSpPr>
        <p:spPr>
          <a:xfrm>
            <a:off x="3692844" y="1718086"/>
            <a:ext cx="1779359" cy="1026478"/>
          </a:xfrm>
          <a:prstGeom prst="roundRect">
            <a:avLst>
              <a:gd name="adj" fmla="val 1054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8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B09F86-7C39-507B-7F34-F902243116A3}"/>
              </a:ext>
            </a:extLst>
          </p:cNvPr>
          <p:cNvSpPr/>
          <p:nvPr/>
        </p:nvSpPr>
        <p:spPr>
          <a:xfrm>
            <a:off x="6833374" y="1700589"/>
            <a:ext cx="1669622" cy="241200"/>
          </a:xfrm>
          <a:prstGeom prst="roundRect">
            <a:avLst>
              <a:gd name="adj" fmla="val 50000"/>
            </a:avLst>
          </a:prstGeom>
          <a:solidFill>
            <a:srgbClr val="A4BCC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0" rtlCol="0" anchor="ctr" anchorCtr="0"/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Post-procedure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D9733AF-1D43-47FE-C712-A360C02FE3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9098" y="1700443"/>
            <a:ext cx="212895" cy="217697"/>
          </a:xfrm>
          <a:prstGeom prst="rect">
            <a:avLst/>
          </a:prstGeom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445774-8D74-6B7C-2225-53591BC296ED}"/>
              </a:ext>
            </a:extLst>
          </p:cNvPr>
          <p:cNvSpPr txBox="1"/>
          <p:nvPr/>
        </p:nvSpPr>
        <p:spPr>
          <a:xfrm>
            <a:off x="4943323" y="1689740"/>
            <a:ext cx="975542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Pre-procedure</a:t>
            </a:r>
            <a:endParaRPr lang="en-GB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AAD01-2207-7B65-BEBC-7ABFFA4C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B87A0-9C66-4DD4-80AA-BCD653D31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4558918"/>
            <a:ext cx="4858247" cy="360000"/>
          </a:xfrm>
        </p:spPr>
        <p:txBody>
          <a:bodyPr>
            <a:noAutofit/>
          </a:bodyPr>
          <a:lstStyle/>
          <a:p>
            <a:r>
              <a:rPr lang="en-GB" sz="700"/>
              <a:t>CT: computed tomography; MDM: </a:t>
            </a:r>
            <a:r>
              <a:rPr lang="en-GB" err="1"/>
              <a:t>m</a:t>
            </a:r>
            <a:r>
              <a:rPr lang="en-GB" sz="700" err="1"/>
              <a:t>utidisciplinary</a:t>
            </a:r>
            <a:r>
              <a:rPr lang="en-GB" sz="700"/>
              <a:t> </a:t>
            </a:r>
            <a:r>
              <a:rPr lang="en-GB"/>
              <a:t>m</a:t>
            </a:r>
            <a:r>
              <a:rPr lang="en-GB" sz="700"/>
              <a:t>eeting; TAVI: transcatheter aortic valve implantation.</a:t>
            </a:r>
          </a:p>
          <a:p>
            <a:r>
              <a:rPr lang="en-GB"/>
              <a:t>1. </a:t>
            </a:r>
            <a:r>
              <a:rPr lang="en-GB" err="1"/>
              <a:t>Eskeland</a:t>
            </a:r>
            <a:r>
              <a:rPr lang="en-GB"/>
              <a:t> SL </a:t>
            </a:r>
            <a:r>
              <a:rPr lang="en-GB" i="1"/>
              <a:t>et al. Int J Qual Health Care</a:t>
            </a:r>
            <a:r>
              <a:rPr lang="en-GB"/>
              <a:t>. 2018; </a:t>
            </a:r>
            <a:r>
              <a:rPr lang="en-GB" b="1"/>
              <a:t>30</a:t>
            </a:r>
            <a:r>
              <a:rPr lang="en-GB"/>
              <a:t>: 450–6; 2. </a:t>
            </a:r>
            <a:r>
              <a:rPr lang="en-GB" err="1"/>
              <a:t>Hartveit</a:t>
            </a:r>
            <a:r>
              <a:rPr lang="en-GB"/>
              <a:t> M </a:t>
            </a:r>
            <a:r>
              <a:rPr lang="en-GB" i="1"/>
              <a:t>et al. BMC Health </a:t>
            </a:r>
            <a:r>
              <a:rPr lang="en-GB" i="1" err="1"/>
              <a:t>Serv</a:t>
            </a:r>
            <a:r>
              <a:rPr lang="en-GB" i="1"/>
              <a:t> Res</a:t>
            </a:r>
            <a:r>
              <a:rPr lang="en-GB"/>
              <a:t>. 2017; </a:t>
            </a:r>
            <a:r>
              <a:rPr lang="en-GB" b="1"/>
              <a:t>17</a:t>
            </a:r>
            <a:r>
              <a:rPr lang="en-GB"/>
              <a:t>: 4; </a:t>
            </a:r>
            <a:br>
              <a:rPr lang="en-GB"/>
            </a:br>
            <a:r>
              <a:rPr lang="en-GB"/>
              <a:t>3. Archbold A </a:t>
            </a:r>
            <a:r>
              <a:rPr lang="en-GB" i="1"/>
              <a:t>et al</a:t>
            </a:r>
            <a:r>
              <a:rPr lang="en-GB"/>
              <a:t>. Heart. 2022; </a:t>
            </a:r>
            <a:r>
              <a:rPr lang="en-GB" b="1"/>
              <a:t>108</a:t>
            </a:r>
            <a:r>
              <a:rPr lang="en-GB"/>
              <a:t>: e2; </a:t>
            </a:r>
            <a:br>
              <a:rPr lang="en-GB"/>
            </a:br>
            <a:r>
              <a:rPr lang="en-GB"/>
              <a:t>4. Chopra M </a:t>
            </a:r>
            <a:r>
              <a:rPr lang="en-GB" i="1"/>
              <a:t>et al. BMC Cardiovasc </a:t>
            </a:r>
            <a:r>
              <a:rPr lang="en-GB" i="1" err="1"/>
              <a:t>Disord</a:t>
            </a:r>
            <a:r>
              <a:rPr lang="en-GB"/>
              <a:t>. 2018; </a:t>
            </a:r>
            <a:r>
              <a:rPr lang="en-GB" b="1"/>
              <a:t>18</a:t>
            </a:r>
            <a:r>
              <a:rPr lang="en-GB"/>
              <a:t>: 231; 5.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Otto CM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al</a:t>
            </a:r>
            <a:r>
              <a:rPr lang="en-US" i="1"/>
              <a:t>. </a:t>
            </a:r>
            <a:r>
              <a:rPr lang="en-GB" i="1"/>
              <a:t>J Am Coll </a:t>
            </a:r>
            <a:r>
              <a:rPr lang="en-GB" i="1" err="1"/>
              <a:t>Cardiol</a:t>
            </a:r>
            <a:r>
              <a:rPr lang="en-GB"/>
              <a:t>. 2017; </a:t>
            </a:r>
            <a:r>
              <a:rPr lang="en-GB" b="1"/>
              <a:t>69</a:t>
            </a:r>
            <a:r>
              <a:rPr lang="en-GB"/>
              <a:t>: 1313–46.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DEBB0-10B1-F205-635A-2B9E4926845E}"/>
              </a:ext>
            </a:extLst>
          </p:cNvPr>
          <p:cNvSpPr/>
          <p:nvPr/>
        </p:nvSpPr>
        <p:spPr>
          <a:xfrm>
            <a:off x="3729832" y="3710252"/>
            <a:ext cx="4769118" cy="6771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261917-1EE7-E85B-A21C-0310DD1E8CA1}"/>
              </a:ext>
            </a:extLst>
          </p:cNvPr>
          <p:cNvSpPr txBox="1"/>
          <p:nvPr/>
        </p:nvSpPr>
        <p:spPr>
          <a:xfrm>
            <a:off x="4202800" y="3785506"/>
            <a:ext cx="417998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 b="1">
                <a:effectLst/>
                <a:latin typeface="+mn-lt"/>
              </a:rPr>
              <a:t>Developed from European publications and guidelines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/>
              <a:t>and reviewed by European program faculties</a:t>
            </a:r>
            <a:endParaRPr lang="en-GB" sz="1200" b="0">
              <a:effectLst/>
              <a:latin typeface="+mn-l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0207E10-DEB6-13BA-F348-C08230B85469}"/>
              </a:ext>
            </a:extLst>
          </p:cNvPr>
          <p:cNvGrpSpPr/>
          <p:nvPr/>
        </p:nvGrpSpPr>
        <p:grpSpPr>
          <a:xfrm>
            <a:off x="3879799" y="3895006"/>
            <a:ext cx="260404" cy="260404"/>
            <a:chOff x="6106740" y="3024551"/>
            <a:chExt cx="260404" cy="26040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3FF55AD-31EA-79AE-AE3F-A027A5C8A19A}"/>
                </a:ext>
              </a:extLst>
            </p:cNvPr>
            <p:cNvSpPr/>
            <p:nvPr/>
          </p:nvSpPr>
          <p:spPr>
            <a:xfrm>
              <a:off x="6106740" y="3024551"/>
              <a:ext cx="260404" cy="2604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167DEFCB-1F46-6B1A-50CC-253A0569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51328" y="3086848"/>
              <a:ext cx="161276" cy="146061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549B2BA4-B5A3-B918-5D74-20D62D82952E}"/>
              </a:ext>
            </a:extLst>
          </p:cNvPr>
          <p:cNvSpPr/>
          <p:nvPr/>
        </p:nvSpPr>
        <p:spPr>
          <a:xfrm>
            <a:off x="3722349" y="2880887"/>
            <a:ext cx="260404" cy="260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B5F3DD4-1102-A6A8-03EF-1D8B19C33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6937" y="2943184"/>
            <a:ext cx="161276" cy="146061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E611FF5-7312-BE7B-627E-4F6FD6418EE0}"/>
              </a:ext>
            </a:extLst>
          </p:cNvPr>
          <p:cNvSpPr/>
          <p:nvPr/>
        </p:nvSpPr>
        <p:spPr>
          <a:xfrm>
            <a:off x="5407753" y="2920267"/>
            <a:ext cx="260404" cy="260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84A4131-32CB-1F57-8C69-3AD39D4EB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2341" y="2982564"/>
            <a:ext cx="161276" cy="146061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8E0F3833-7EE9-0D09-B1D1-FBF9EA82AD33}"/>
              </a:ext>
            </a:extLst>
          </p:cNvPr>
          <p:cNvSpPr/>
          <p:nvPr/>
        </p:nvSpPr>
        <p:spPr>
          <a:xfrm>
            <a:off x="6883248" y="2880765"/>
            <a:ext cx="260404" cy="260404"/>
          </a:xfrm>
          <a:prstGeom prst="ellipse">
            <a:avLst/>
          </a:prstGeom>
          <a:solidFill>
            <a:srgbClr val="A4B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8E17296E-9802-BC2F-AE76-052A0B436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27836" y="2943062"/>
            <a:ext cx="161276" cy="146061"/>
          </a:xfrm>
          <a:prstGeom prst="rect">
            <a:avLst/>
          </a:prstGeom>
        </p:spPr>
      </p:pic>
      <p:sp>
        <p:nvSpPr>
          <p:cNvPr id="57" name="Triangle 56">
            <a:extLst>
              <a:ext uri="{FF2B5EF4-FFF2-40B4-BE49-F238E27FC236}">
                <a16:creationId xmlns:a16="http://schemas.microsoft.com/office/drawing/2014/main" id="{8F424B4A-C7E2-E7CC-2D9C-6F91DCC45462}"/>
              </a:ext>
            </a:extLst>
          </p:cNvPr>
          <p:cNvSpPr/>
          <p:nvPr/>
        </p:nvSpPr>
        <p:spPr>
          <a:xfrm rot="10800000">
            <a:off x="6106255" y="2744611"/>
            <a:ext cx="244962" cy="10076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800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C4137528-AC0F-DAE4-59CA-874738084E56}"/>
              </a:ext>
            </a:extLst>
          </p:cNvPr>
          <p:cNvSpPr/>
          <p:nvPr/>
        </p:nvSpPr>
        <p:spPr>
          <a:xfrm rot="10800000">
            <a:off x="7579950" y="2751591"/>
            <a:ext cx="244962" cy="100761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800"/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3DF1AC-17BE-6407-0EEC-8117E37A8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849" y="1503709"/>
            <a:ext cx="1661091" cy="23287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D6122-E293-0EF5-C5D0-CE50059C0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0908" y="1743116"/>
            <a:ext cx="1661091" cy="23287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CBBE9-DE18-D6F7-AE1B-B13B67914B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92166" y="1976777"/>
            <a:ext cx="1661091" cy="23287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4A17DA51-6FCD-B9FE-E562-9CEC42DF8BEB}"/>
              </a:ext>
            </a:extLst>
          </p:cNvPr>
          <p:cNvSpPr/>
          <p:nvPr/>
        </p:nvSpPr>
        <p:spPr>
          <a:xfrm>
            <a:off x="584400" y="1069056"/>
            <a:ext cx="7941195" cy="26309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75">
            <a:extLst>
              <a:ext uri="{FF2B5EF4-FFF2-40B4-BE49-F238E27FC236}">
                <a16:creationId xmlns:a16="http://schemas.microsoft.com/office/drawing/2014/main" id="{109C864C-E47A-DB79-9E01-5E1E45514471}"/>
              </a:ext>
            </a:extLst>
          </p:cNvPr>
          <p:cNvSpPr/>
          <p:nvPr/>
        </p:nvSpPr>
        <p:spPr>
          <a:xfrm>
            <a:off x="584283" y="922430"/>
            <a:ext cx="8208317" cy="548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</a:rPr>
              <a:t>Best practice 10</a:t>
            </a:r>
            <a:r>
              <a:rPr lang="en-US" sz="1200">
                <a:solidFill>
                  <a:schemeClr val="tx1"/>
                </a:solidFill>
              </a:rPr>
              <a:t>: </a:t>
            </a:r>
            <a:r>
              <a:rPr lang="en-US" sz="1200">
                <a:solidFill>
                  <a:schemeClr val="tx1"/>
                </a:solidFill>
                <a:effectLst/>
                <a:latin typeface="+mn-lt"/>
              </a:rPr>
              <a:t>Regular communication with referring physicians and program administration</a:t>
            </a:r>
            <a:endParaRPr lang="en-CA" sz="12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1795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15D8805-6CC3-710D-4088-58A74DB01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0" t="3088" r="21644" b="17015"/>
          <a:stretch/>
        </p:blipFill>
        <p:spPr>
          <a:xfrm>
            <a:off x="0" y="12940"/>
            <a:ext cx="9144000" cy="51311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6AE3C4-A9B1-F391-3439-7325F7208F1C}"/>
              </a:ext>
            </a:extLst>
          </p:cNvPr>
          <p:cNvSpPr/>
          <p:nvPr/>
        </p:nvSpPr>
        <p:spPr bwMode="gray">
          <a:xfrm>
            <a:off x="0" y="4924044"/>
            <a:ext cx="9144000" cy="219456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F184207-FB0C-74CC-E8A5-CCBDE56A8928}"/>
              </a:ext>
            </a:extLst>
          </p:cNvPr>
          <p:cNvSpPr/>
          <p:nvPr/>
        </p:nvSpPr>
        <p:spPr>
          <a:xfrm>
            <a:off x="599388" y="1221675"/>
            <a:ext cx="7945217" cy="279673"/>
          </a:xfrm>
          <a:prstGeom prst="roundRect">
            <a:avLst/>
          </a:prstGeom>
          <a:solidFill>
            <a:schemeClr val="accent2">
              <a:alpha val="23816"/>
            </a:schemeClr>
          </a:solidFill>
          <a:ln w="63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81B345-4FA3-AEE9-5D0D-D9CFB3FF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671090"/>
            <a:ext cx="8046720" cy="536016"/>
          </a:xfrm>
        </p:spPr>
        <p:txBody>
          <a:bodyPr/>
          <a:lstStyle/>
          <a:p>
            <a:r>
              <a:rPr lang="en-US"/>
              <a:t>Information and recommendations on adopting best practices for nursing and coordination at all stages of the TAVI clinical pathway in 7 modules:*</a:t>
            </a:r>
            <a:endParaRPr lang="en-GB"/>
          </a:p>
          <a:p>
            <a:endParaRPr lang="en-GB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C93D39A-6F69-DA8D-1666-6FBB4DE52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/>
              <a:t>*Course format: Presentations, group discussions and self-test quizzes; </a:t>
            </a:r>
            <a:r>
              <a:rPr lang="en-GB" baseline="30000"/>
              <a:t>†</a:t>
            </a:r>
            <a:r>
              <a:rPr lang="en-US"/>
              <a:t>Part 1: The role of the TAVI Nurse Coordinator, Part 2: A culture of champions.</a:t>
            </a:r>
          </a:p>
          <a:p>
            <a:r>
              <a:rPr lang="en-GB"/>
              <a:t>TAVI: transcatheter aortic valve implantation.</a:t>
            </a:r>
            <a:endParaRPr lang="en-CH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47538E-43B7-3F1A-356D-6EFA5B16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TAVI Nurse Leadership development – </a:t>
            </a:r>
            <a:br>
              <a:rPr lang="en-US"/>
            </a:br>
            <a:r>
              <a:rPr lang="en-US"/>
              <a:t>an initiative by the Edwards Benchmark Program</a:t>
            </a:r>
            <a:endParaRPr lang="en-CH">
              <a:solidFill>
                <a:schemeClr val="tx1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1472203-C27E-63D0-D1C5-7C8B70E0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7" name="Rectangle: Rounded Corners 75">
            <a:extLst>
              <a:ext uri="{FF2B5EF4-FFF2-40B4-BE49-F238E27FC236}">
                <a16:creationId xmlns:a16="http://schemas.microsoft.com/office/drawing/2014/main" id="{F9FAF5D3-41E3-6CDC-8E4B-3033D86D8780}"/>
              </a:ext>
            </a:extLst>
          </p:cNvPr>
          <p:cNvSpPr/>
          <p:nvPr/>
        </p:nvSpPr>
        <p:spPr>
          <a:xfrm>
            <a:off x="599389" y="1242473"/>
            <a:ext cx="7974463" cy="2539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TAVI nurse leadership is an essential element in implementing the Edwards Benchmark program successfully</a:t>
            </a:r>
            <a:endParaRPr lang="en-CA" sz="1100" b="1">
              <a:solidFill>
                <a:schemeClr val="tx1"/>
              </a:solidFill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B963B7A5-56C7-7B20-5CEC-CD1954E47AA4}"/>
              </a:ext>
            </a:extLst>
          </p:cNvPr>
          <p:cNvSpPr txBox="1">
            <a:spLocks/>
          </p:cNvSpPr>
          <p:nvPr/>
        </p:nvSpPr>
        <p:spPr>
          <a:xfrm>
            <a:off x="2759763" y="2273282"/>
            <a:ext cx="1600846" cy="36806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TAVI in modern day</a:t>
            </a:r>
            <a:endParaRPr lang="en-GB" sz="1200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2A998C61-A96F-2D12-281D-6B21A302339D}"/>
              </a:ext>
            </a:extLst>
          </p:cNvPr>
          <p:cNvSpPr txBox="1">
            <a:spLocks/>
          </p:cNvSpPr>
          <p:nvPr/>
        </p:nvSpPr>
        <p:spPr>
          <a:xfrm>
            <a:off x="2759763" y="2800605"/>
            <a:ext cx="2353689" cy="3528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A call for nursing leadership</a:t>
            </a:r>
            <a:r>
              <a:rPr lang="en-US" sz="1200" baseline="30000"/>
              <a:t>†</a:t>
            </a:r>
            <a:endParaRPr lang="en-GB" sz="1200" baseline="30000"/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CB164AC6-9315-D112-C3E8-A5B7F5A32DE2}"/>
              </a:ext>
            </a:extLst>
          </p:cNvPr>
          <p:cNvSpPr txBox="1">
            <a:spLocks/>
          </p:cNvSpPr>
          <p:nvPr/>
        </p:nvSpPr>
        <p:spPr>
          <a:xfrm>
            <a:off x="2759763" y="3875051"/>
            <a:ext cx="2219631" cy="385561"/>
          </a:xfrm>
          <a:prstGeom prst="rect">
            <a:avLst/>
          </a:prstGeom>
        </p:spPr>
        <p:txBody>
          <a:bodyPr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Patient education strategies and discharge planning</a:t>
            </a:r>
            <a:endParaRPr lang="en-GB" sz="120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4413142-725C-48CD-ED44-7427FCB48D05}"/>
              </a:ext>
            </a:extLst>
          </p:cNvPr>
          <p:cNvSpPr>
            <a:spLocks noChangeAspect="1"/>
          </p:cNvSpPr>
          <p:nvPr/>
        </p:nvSpPr>
        <p:spPr>
          <a:xfrm>
            <a:off x="2273697" y="2256547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E2243DBC-C5E4-EDCA-0C21-F83B96107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5362" y="2272927"/>
            <a:ext cx="368068" cy="368068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A78E8F03-E2B0-B220-139A-60C1DAB088A4}"/>
              </a:ext>
            </a:extLst>
          </p:cNvPr>
          <p:cNvSpPr>
            <a:spLocks noChangeAspect="1"/>
          </p:cNvSpPr>
          <p:nvPr/>
        </p:nvSpPr>
        <p:spPr>
          <a:xfrm>
            <a:off x="2273697" y="2753678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18D5F90F-2883-D2CA-1957-26143E749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6861" y="2833239"/>
            <a:ext cx="278999" cy="278999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0E8FDC8D-45FC-2E92-6CEE-1F5B26EEC692}"/>
              </a:ext>
            </a:extLst>
          </p:cNvPr>
          <p:cNvSpPr>
            <a:spLocks noChangeAspect="1"/>
          </p:cNvSpPr>
          <p:nvPr/>
        </p:nvSpPr>
        <p:spPr>
          <a:xfrm>
            <a:off x="2273697" y="3297822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EFB82939-30FC-FB5F-0FC4-DA9D72002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1366" y="3319489"/>
            <a:ext cx="360001" cy="360001"/>
          </a:xfrm>
          <a:prstGeom prst="rect">
            <a:avLst/>
          </a:prstGeom>
        </p:spPr>
      </p:pic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5EEB6AF5-4282-963E-DB51-22F322EB6963}"/>
              </a:ext>
            </a:extLst>
          </p:cNvPr>
          <p:cNvSpPr txBox="1">
            <a:spLocks/>
          </p:cNvSpPr>
          <p:nvPr/>
        </p:nvSpPr>
        <p:spPr>
          <a:xfrm>
            <a:off x="2759763" y="3345534"/>
            <a:ext cx="2548422" cy="3528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The TAVI assessment pathway</a:t>
            </a:r>
            <a:endParaRPr lang="en-GB" sz="12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F09BC99-F6A7-0C20-0168-65D4482E90FE}"/>
              </a:ext>
            </a:extLst>
          </p:cNvPr>
          <p:cNvSpPr>
            <a:spLocks noChangeAspect="1"/>
          </p:cNvSpPr>
          <p:nvPr/>
        </p:nvSpPr>
        <p:spPr>
          <a:xfrm>
            <a:off x="2273697" y="3855153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102" name="Graphic 101">
            <a:extLst>
              <a:ext uri="{FF2B5EF4-FFF2-40B4-BE49-F238E27FC236}">
                <a16:creationId xmlns:a16="http://schemas.microsoft.com/office/drawing/2014/main" id="{8D3A1F61-0292-B584-1593-4DB505C84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5794" y="3888359"/>
            <a:ext cx="353921" cy="353921"/>
          </a:xfrm>
          <a:prstGeom prst="rect">
            <a:avLst/>
          </a:prstGeom>
        </p:spPr>
      </p:pic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CE6747D-EA3E-3751-6D1C-10BA681C042E}"/>
              </a:ext>
            </a:extLst>
          </p:cNvPr>
          <p:cNvSpPr txBox="1">
            <a:spLocks/>
          </p:cNvSpPr>
          <p:nvPr/>
        </p:nvSpPr>
        <p:spPr>
          <a:xfrm>
            <a:off x="5847642" y="2302920"/>
            <a:ext cx="2381556" cy="36806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Focus on peri-procedural care</a:t>
            </a:r>
            <a:endParaRPr lang="en-GB" sz="120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22E66F4-4102-8D9B-D6AE-950DA439D319}"/>
              </a:ext>
            </a:extLst>
          </p:cNvPr>
          <p:cNvSpPr>
            <a:spLocks noChangeAspect="1"/>
          </p:cNvSpPr>
          <p:nvPr/>
        </p:nvSpPr>
        <p:spPr>
          <a:xfrm>
            <a:off x="5361576" y="2274614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800D559E-2606-9109-F44B-02678D499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93542" y="2306927"/>
            <a:ext cx="368068" cy="368068"/>
          </a:xfrm>
          <a:prstGeom prst="rect">
            <a:avLst/>
          </a:prstGeom>
        </p:spPr>
      </p:pic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F963B934-C577-2264-E544-CD7F63B7E41B}"/>
              </a:ext>
            </a:extLst>
          </p:cNvPr>
          <p:cNvSpPr txBox="1">
            <a:spLocks/>
          </p:cNvSpPr>
          <p:nvPr/>
        </p:nvSpPr>
        <p:spPr>
          <a:xfrm>
            <a:off x="5847642" y="2809303"/>
            <a:ext cx="2381556" cy="36806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Focus on post-procedural care</a:t>
            </a:r>
            <a:endParaRPr lang="en-GB" sz="120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7C276F8-0DB6-D1A2-49CA-C496EA9F3D09}"/>
              </a:ext>
            </a:extLst>
          </p:cNvPr>
          <p:cNvSpPr>
            <a:spLocks noChangeAspect="1"/>
          </p:cNvSpPr>
          <p:nvPr/>
        </p:nvSpPr>
        <p:spPr>
          <a:xfrm>
            <a:off x="5361576" y="2780997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77C36B84-2D18-1141-F867-0D83617E3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5436291" y="2850967"/>
            <a:ext cx="285433" cy="285433"/>
          </a:xfrm>
          <a:prstGeom prst="rect">
            <a:avLst/>
          </a:prstGeom>
        </p:spPr>
      </p:pic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9DF5879D-0095-5AA9-ABDD-A815DB2B62E0}"/>
              </a:ext>
            </a:extLst>
          </p:cNvPr>
          <p:cNvSpPr txBox="1">
            <a:spLocks/>
          </p:cNvSpPr>
          <p:nvPr/>
        </p:nvSpPr>
        <p:spPr>
          <a:xfrm>
            <a:off x="5847642" y="3350293"/>
            <a:ext cx="2116422" cy="368068"/>
          </a:xfrm>
          <a:prstGeom prst="rect">
            <a:avLst/>
          </a:prstGeom>
        </p:spPr>
        <p:txBody>
          <a:bodyPr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err="1"/>
              <a:t>Optimising</a:t>
            </a:r>
            <a:r>
              <a:rPr lang="en-US" sz="1200"/>
              <a:t> communication and change management</a:t>
            </a:r>
            <a:endParaRPr lang="en-GB" sz="120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2FA3D7E-D5D7-94EE-DD91-B161F50878C4}"/>
              </a:ext>
            </a:extLst>
          </p:cNvPr>
          <p:cNvSpPr>
            <a:spLocks noChangeAspect="1"/>
          </p:cNvSpPr>
          <p:nvPr/>
        </p:nvSpPr>
        <p:spPr>
          <a:xfrm>
            <a:off x="5361576" y="3323630"/>
            <a:ext cx="432000" cy="432000"/>
          </a:xfrm>
          <a:prstGeom prst="ellipse">
            <a:avLst/>
          </a:prstGeom>
          <a:solidFill>
            <a:srgbClr val="AF9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CAE9C"/>
              </a:solidFill>
            </a:endParaRPr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B223C37-B886-180F-649F-BAC6DDF0E4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15780" y="3387078"/>
            <a:ext cx="332200" cy="332200"/>
          </a:xfrm>
          <a:prstGeom prst="rect">
            <a:avLst/>
          </a:prstGeom>
        </p:spPr>
      </p:pic>
      <p:sp>
        <p:nvSpPr>
          <p:cNvPr id="117" name="Title 3">
            <a:extLst>
              <a:ext uri="{FF2B5EF4-FFF2-40B4-BE49-F238E27FC236}">
                <a16:creationId xmlns:a16="http://schemas.microsoft.com/office/drawing/2014/main" id="{128041A8-2385-1117-2D51-9E7A02FC4D43}"/>
              </a:ext>
            </a:extLst>
          </p:cNvPr>
          <p:cNvSpPr txBox="1">
            <a:spLocks/>
          </p:cNvSpPr>
          <p:nvPr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8669631-8586-C957-E82B-2369D6E3214E}"/>
              </a:ext>
            </a:extLst>
          </p:cNvPr>
          <p:cNvGrpSpPr/>
          <p:nvPr/>
        </p:nvGrpSpPr>
        <p:grpSpPr>
          <a:xfrm>
            <a:off x="434662" y="2650526"/>
            <a:ext cx="1285541" cy="1047879"/>
            <a:chOff x="2387193" y="2629163"/>
            <a:chExt cx="744775" cy="60708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1E9B1E4-D1DB-3FE4-6D0C-7268211BF87B}"/>
                </a:ext>
              </a:extLst>
            </p:cNvPr>
            <p:cNvSpPr/>
            <p:nvPr/>
          </p:nvSpPr>
          <p:spPr>
            <a:xfrm>
              <a:off x="2456038" y="2629163"/>
              <a:ext cx="607086" cy="6070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19A974-6141-E5A4-39E4-65C23CDD4EFF}"/>
                </a:ext>
              </a:extLst>
            </p:cNvPr>
            <p:cNvSpPr txBox="1"/>
            <p:nvPr/>
          </p:nvSpPr>
          <p:spPr>
            <a:xfrm>
              <a:off x="2387193" y="2789932"/>
              <a:ext cx="744775" cy="20208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</a:rPr>
                <a:t>7</a:t>
              </a:r>
            </a:p>
            <a:p>
              <a:pPr algn="ctr"/>
              <a:r>
                <a:rPr lang="pt-BR" sz="1600" b="1">
                  <a:solidFill>
                    <a:schemeClr val="bg1"/>
                  </a:solidFill>
                </a:rPr>
                <a:t>modules</a:t>
              </a:r>
              <a:endParaRPr lang="es-ES" sz="1600" b="1">
                <a:solidFill>
                  <a:schemeClr val="bg1"/>
                </a:solidFill>
              </a:endParaRPr>
            </a:p>
          </p:txBody>
        </p: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A27A7EF-2518-E01D-8C76-F4A289D80C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gray">
          <a:xfrm>
            <a:off x="0" y="2247"/>
            <a:ext cx="9144000" cy="444500"/>
          </a:xfrm>
          <a:prstGeom prst="rect">
            <a:avLst/>
          </a:prstGeom>
        </p:spPr>
      </p:pic>
      <p:sp>
        <p:nvSpPr>
          <p:cNvPr id="115" name="Freeform 9" title="Edwards Lifesciences">
            <a:extLst>
              <a:ext uri="{FF2B5EF4-FFF2-40B4-BE49-F238E27FC236}">
                <a16:creationId xmlns:a16="http://schemas.microsoft.com/office/drawing/2014/main" id="{801D66BB-8195-C3B6-F4A8-1CCBFDF83DCD}"/>
              </a:ext>
            </a:extLst>
          </p:cNvPr>
          <p:cNvSpPr>
            <a:spLocks noEditPoints="1"/>
          </p:cNvSpPr>
          <p:nvPr/>
        </p:nvSpPr>
        <p:spPr bwMode="gray">
          <a:xfrm>
            <a:off x="7633334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042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3DEE-17A9-EF31-DA77-75557B12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Patient education leaflet to support tailored education for patients </a:t>
            </a:r>
            <a:br>
              <a:rPr lang="en-US"/>
            </a:br>
            <a:r>
              <a:rPr lang="en-US"/>
              <a:t>and families by a member of the Heart Team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6DF1A-0EC6-B853-5960-01CDAF2A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4C44C-CA00-7B3F-B864-F2DD41D57A11}"/>
              </a:ext>
            </a:extLst>
          </p:cNvPr>
          <p:cNvSpPr txBox="1"/>
          <p:nvPr/>
        </p:nvSpPr>
        <p:spPr>
          <a:xfrm>
            <a:off x="495054" y="1651644"/>
            <a:ext cx="333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/>
              <a:t>Available in several languages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A8CED7-7851-E69A-28A1-85BAB9CC0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0"/>
          <a:stretch/>
        </p:blipFill>
        <p:spPr>
          <a:xfrm>
            <a:off x="2219257" y="3335018"/>
            <a:ext cx="780502" cy="10867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7235DAE-63A9-5A57-0272-DA34BBD13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13" y="1956685"/>
            <a:ext cx="770305" cy="10824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DD3270-6D3D-F1AD-351C-8FDD1A824F32}"/>
              </a:ext>
            </a:extLst>
          </p:cNvPr>
          <p:cNvSpPr/>
          <p:nvPr/>
        </p:nvSpPr>
        <p:spPr>
          <a:xfrm>
            <a:off x="576263" y="1028730"/>
            <a:ext cx="7991475" cy="46563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75">
            <a:extLst>
              <a:ext uri="{FF2B5EF4-FFF2-40B4-BE49-F238E27FC236}">
                <a16:creationId xmlns:a16="http://schemas.microsoft.com/office/drawing/2014/main" id="{3C1B6B0D-BE84-0C66-470C-B990E5B3F924}"/>
              </a:ext>
            </a:extLst>
          </p:cNvPr>
          <p:cNvSpPr/>
          <p:nvPr/>
        </p:nvSpPr>
        <p:spPr>
          <a:xfrm>
            <a:off x="588870" y="986238"/>
            <a:ext cx="8195710" cy="548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</a:rPr>
              <a:t>Best practice 3</a:t>
            </a:r>
            <a:r>
              <a:rPr lang="en-US" sz="1200">
                <a:solidFill>
                  <a:schemeClr val="tx1"/>
                </a:solidFill>
              </a:rPr>
              <a:t>: </a:t>
            </a:r>
            <a:r>
              <a:rPr lang="en-US" sz="1200" b="0">
                <a:solidFill>
                  <a:schemeClr val="tx1"/>
                </a:solidFill>
                <a:effectLst/>
                <a:latin typeface="+mn-lt"/>
              </a:rPr>
              <a:t>Tailored education for patients and families that includes shared decision-making and discussion </a:t>
            </a:r>
            <a:br>
              <a:rPr lang="en-US" sz="1200" b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200" b="0">
                <a:solidFill>
                  <a:schemeClr val="tx1"/>
                </a:solidFill>
                <a:effectLst/>
                <a:latin typeface="+mn-lt"/>
              </a:rPr>
              <a:t>of post-procedure discharge plan</a:t>
            </a:r>
            <a:endParaRPr lang="en-CA" sz="1200" b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1EF8E06-6E91-C9C4-76C5-8FCDFB60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70" y="2350816"/>
            <a:ext cx="1149642" cy="1623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734E70F-10E5-02F0-D40D-510AEA044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995"/>
          <a:stretch/>
        </p:blipFill>
        <p:spPr>
          <a:xfrm rot="19832443">
            <a:off x="4751251" y="2030651"/>
            <a:ext cx="1442136" cy="2012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F6E41501-C37A-BB3A-790B-235FE20945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99" r="32496"/>
          <a:stretch/>
        </p:blipFill>
        <p:spPr>
          <a:xfrm>
            <a:off x="5745475" y="1775456"/>
            <a:ext cx="1442136" cy="2012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4FF030A7-41C8-4838-B865-F31BAD124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42" r="-347"/>
          <a:stretch/>
        </p:blipFill>
        <p:spPr>
          <a:xfrm rot="1822562">
            <a:off x="6731499" y="2066641"/>
            <a:ext cx="1442136" cy="2012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F7EA74-E6F7-6B32-299D-42A3A661E342}"/>
              </a:ext>
            </a:extLst>
          </p:cNvPr>
          <p:cNvSpPr txBox="1"/>
          <p:nvPr/>
        </p:nvSpPr>
        <p:spPr>
          <a:xfrm>
            <a:off x="576262" y="4013511"/>
            <a:ext cx="11622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/>
              <a:t>English – Europe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90F350-6644-7FCB-A0D8-93ACE2B7C249}"/>
              </a:ext>
            </a:extLst>
          </p:cNvPr>
          <p:cNvSpPr txBox="1"/>
          <p:nvPr/>
        </p:nvSpPr>
        <p:spPr>
          <a:xfrm>
            <a:off x="2876063" y="4441968"/>
            <a:ext cx="114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/>
              <a:t>French – France</a:t>
            </a:r>
          </a:p>
          <a:p>
            <a:pPr algn="ctr"/>
            <a:r>
              <a:rPr lang="en-GB" sz="800"/>
              <a:t>French – Switzerland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908FF9-59D6-20FF-F723-33FCD569B8D7}"/>
              </a:ext>
            </a:extLst>
          </p:cNvPr>
          <p:cNvSpPr txBox="1"/>
          <p:nvPr/>
        </p:nvSpPr>
        <p:spPr>
          <a:xfrm>
            <a:off x="2185554" y="4441968"/>
            <a:ext cx="814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/>
              <a:t>Italian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DEAD9A-0143-66EF-01CA-4D12BFBA5E3D}"/>
              </a:ext>
            </a:extLst>
          </p:cNvPr>
          <p:cNvSpPr txBox="1"/>
          <p:nvPr/>
        </p:nvSpPr>
        <p:spPr>
          <a:xfrm>
            <a:off x="3059113" y="3034322"/>
            <a:ext cx="772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/>
              <a:t>Spanish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5EE9B-BDE9-667B-ACA6-343BC3E7E586}"/>
              </a:ext>
            </a:extLst>
          </p:cNvPr>
          <p:cNvSpPr txBox="1"/>
          <p:nvPr/>
        </p:nvSpPr>
        <p:spPr>
          <a:xfrm>
            <a:off x="2207911" y="3034322"/>
            <a:ext cx="787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/>
              <a:t>German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100B1-F2D0-73F7-B02D-AE4E0C98D1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793"/>
          <a:stretch/>
        </p:blipFill>
        <p:spPr>
          <a:xfrm>
            <a:off x="2225007" y="1956685"/>
            <a:ext cx="770399" cy="1037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12D961-633C-4B7D-34EB-424386328B07}"/>
              </a:ext>
            </a:extLst>
          </p:cNvPr>
          <p:cNvSpPr/>
          <p:nvPr/>
        </p:nvSpPr>
        <p:spPr>
          <a:xfrm>
            <a:off x="2217561" y="1951940"/>
            <a:ext cx="777600" cy="1087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F6A97-F6C6-C5A9-636E-1D988D8CAB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2"/>
          <a:stretch/>
        </p:blipFill>
        <p:spPr>
          <a:xfrm>
            <a:off x="3064525" y="3335018"/>
            <a:ext cx="772719" cy="10867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07AD174-FD97-59D5-5A11-3EC31DBEC400}"/>
              </a:ext>
            </a:extLst>
          </p:cNvPr>
          <p:cNvSpPr/>
          <p:nvPr/>
        </p:nvSpPr>
        <p:spPr>
          <a:xfrm>
            <a:off x="5287026" y="3708203"/>
            <a:ext cx="2364583" cy="612569"/>
          </a:xfrm>
          <a:prstGeom prst="roundRect">
            <a:avLst>
              <a:gd name="adj" fmla="val 22698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F9547-934E-1B37-245E-24B81BBCE842}"/>
              </a:ext>
            </a:extLst>
          </p:cNvPr>
          <p:cNvSpPr txBox="1"/>
          <p:nvPr/>
        </p:nvSpPr>
        <p:spPr>
          <a:xfrm>
            <a:off x="5660226" y="3782556"/>
            <a:ext cx="2293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en-GB" sz="1200" b="1">
                <a:effectLst/>
                <a:latin typeface="+mn-lt"/>
              </a:rPr>
              <a:t>Created in collaboration </a:t>
            </a:r>
            <a:br>
              <a:rPr lang="en-GB" sz="1200" b="1">
                <a:effectLst/>
                <a:latin typeface="+mn-lt"/>
              </a:rPr>
            </a:br>
            <a:r>
              <a:rPr lang="en-GB" sz="1200" b="1">
                <a:effectLst/>
                <a:latin typeface="+mn-lt"/>
              </a:rPr>
              <a:t>with European faculties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91D50E-8CE8-3F83-245A-666788C4C9C1}"/>
              </a:ext>
            </a:extLst>
          </p:cNvPr>
          <p:cNvGrpSpPr/>
          <p:nvPr/>
        </p:nvGrpSpPr>
        <p:grpSpPr>
          <a:xfrm>
            <a:off x="5390174" y="3848307"/>
            <a:ext cx="260404" cy="260404"/>
            <a:chOff x="6655380" y="5059600"/>
            <a:chExt cx="260404" cy="26040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47E2C7-BB80-236D-0576-F169096914A5}"/>
                </a:ext>
              </a:extLst>
            </p:cNvPr>
            <p:cNvSpPr/>
            <p:nvPr/>
          </p:nvSpPr>
          <p:spPr>
            <a:xfrm>
              <a:off x="6655380" y="5059600"/>
              <a:ext cx="260404" cy="2604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661BB5C-655F-03BC-480B-43926C850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99968" y="5121897"/>
              <a:ext cx="161276" cy="146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8410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8E47-CCB8-F874-9227-BF008B62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600556"/>
            <a:ext cx="5419453" cy="1096923"/>
          </a:xfrm>
        </p:spPr>
        <p:txBody>
          <a:bodyPr>
            <a:noAutofit/>
          </a:bodyPr>
          <a:lstStyle/>
          <a:p>
            <a:r>
              <a:rPr lang="en-US"/>
              <a:t>Criteria to success and program status in Europe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4EBFF-5ED6-05B9-EEBD-314FAA249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49B18-26EA-D4A4-DA4D-4B6EA6B6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04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8C0823-C1C8-F32E-C275-A37D88369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0" r="6690"/>
          <a:stretch/>
        </p:blipFill>
        <p:spPr>
          <a:xfrm>
            <a:off x="2983303" y="227757"/>
            <a:ext cx="6160697" cy="4695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FE4ECA-2D6C-78B6-E15D-371F8285E657}"/>
              </a:ext>
            </a:extLst>
          </p:cNvPr>
          <p:cNvSpPr>
            <a:spLocks/>
          </p:cNvSpPr>
          <p:nvPr/>
        </p:nvSpPr>
        <p:spPr>
          <a:xfrm rot="10800000" flipH="1">
            <a:off x="1679388" y="232894"/>
            <a:ext cx="8766630" cy="4689943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0"/>
                </a:schemeClr>
              </a:gs>
              <a:gs pos="2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sta Std Regular" panose="020B0504060504020204" pitchFamily="34" charset="77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B75BB-0166-0A0E-6B89-33A99661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29795-26A5-C723-7FE5-1AC07E89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2B21711B-F841-86C9-B601-095518E16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263" y="989076"/>
            <a:ext cx="3353313" cy="335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DFEC7-373C-679C-70D1-7707C8CE742B}"/>
              </a:ext>
            </a:extLst>
          </p:cNvPr>
          <p:cNvSpPr txBox="1"/>
          <p:nvPr/>
        </p:nvSpPr>
        <p:spPr>
          <a:xfrm>
            <a:off x="467079" y="1942100"/>
            <a:ext cx="4351725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GB" sz="14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Improve</a:t>
            </a:r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quality and outcomes of TAVI 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10601-55C3-AD3F-6518-6670E2A8DF0E}"/>
              </a:ext>
            </a:extLst>
          </p:cNvPr>
          <p:cNvSpPr txBox="1"/>
          <p:nvPr/>
        </p:nvSpPr>
        <p:spPr>
          <a:xfrm>
            <a:off x="467079" y="2438593"/>
            <a:ext cx="5595624" cy="307777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/>
              </a:rPr>
              <a:t>2. </a:t>
            </a:r>
            <a:r>
              <a:rPr kumimoji="0" lang="en-GB" sz="14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/>
              </a:rPr>
              <a:t>Optimise</a:t>
            </a:r>
            <a:r>
              <a:rPr lang="en-GB" sz="1400">
                <a:latin typeface="+mj-lt"/>
                <a:ea typeface="Calibri" panose="020F0502020204030204" pitchFamily="34" charset="0"/>
                <a:cs typeface="Arial"/>
              </a:rPr>
              <a:t> </a:t>
            </a:r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/>
              </a:rPr>
              <a:t>pathway with efficient use of </a:t>
            </a:r>
            <a:r>
              <a:rPr lang="en-GB" sz="1400">
                <a:latin typeface="+mj-lt"/>
                <a:ea typeface="Calibri" panose="020F0502020204030204" pitchFamily="34" charset="0"/>
                <a:cs typeface="Arial"/>
              </a:rPr>
              <a:t>resources</a:t>
            </a:r>
            <a:endParaRPr lang="en-GB" sz="1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7BAB0-6989-5A3B-8353-EBE454F1E222}"/>
              </a:ext>
            </a:extLst>
          </p:cNvPr>
          <p:cNvSpPr txBox="1"/>
          <p:nvPr/>
        </p:nvSpPr>
        <p:spPr>
          <a:xfrm>
            <a:off x="467079" y="2935086"/>
            <a:ext cx="4187952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en-GB" sz="14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Increase</a:t>
            </a:r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hospital TAVI treatment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272F3-4260-839A-E9AE-B6A2D9C5C522}"/>
              </a:ext>
            </a:extLst>
          </p:cNvPr>
          <p:cNvSpPr txBox="1"/>
          <p:nvPr/>
        </p:nvSpPr>
        <p:spPr>
          <a:xfrm>
            <a:off x="467079" y="3431578"/>
            <a:ext cx="4187952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4.</a:t>
            </a:r>
            <a:r>
              <a:rPr kumimoji="0" lang="en-GB" sz="14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Decrease</a:t>
            </a:r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burden of hospitalisation for patients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E4BEFE-B2E3-3280-D4D4-7B206465BDCB}"/>
              </a:ext>
            </a:extLst>
          </p:cNvPr>
          <p:cNvSpPr/>
          <p:nvPr/>
        </p:nvSpPr>
        <p:spPr>
          <a:xfrm>
            <a:off x="6648952" y="4689475"/>
            <a:ext cx="2009273" cy="23336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98E1585-927A-9645-1559-00C01E81C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5" y="4559300"/>
            <a:ext cx="5972175" cy="360363"/>
          </a:xfrm>
        </p:spPr>
        <p:txBody>
          <a:bodyPr/>
          <a:lstStyle/>
          <a:p>
            <a:r>
              <a:rPr lang="en-GB" sz="700" dirty="0"/>
              <a:t>TAVI: transcatheter aortic valve implantation.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9036BB-F57F-6F3E-F435-E193DF771B2D}"/>
              </a:ext>
            </a:extLst>
          </p:cNvPr>
          <p:cNvSpPr txBox="1">
            <a:spLocks/>
          </p:cNvSpPr>
          <p:nvPr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9791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7C0E3-27FD-411C-A0C5-3A1F960A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5184FDF-5168-FC4B-92A1-4AC9C5E00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83" y="1760296"/>
            <a:ext cx="266694" cy="3397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11EE273-4A7C-BC46-A286-8D082C93EE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227" y="4065065"/>
            <a:ext cx="264562" cy="290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3A4159-693E-4E40-A72A-ECDC5AB60F82}"/>
              </a:ext>
            </a:extLst>
          </p:cNvPr>
          <p:cNvSpPr/>
          <p:nvPr/>
        </p:nvSpPr>
        <p:spPr>
          <a:xfrm>
            <a:off x="4070366" y="3259649"/>
            <a:ext cx="780176" cy="15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14A64E-1E22-41FC-84A4-F07CE9495FE8}"/>
              </a:ext>
            </a:extLst>
          </p:cNvPr>
          <p:cNvGrpSpPr/>
          <p:nvPr/>
        </p:nvGrpSpPr>
        <p:grpSpPr>
          <a:xfrm>
            <a:off x="538493" y="1655835"/>
            <a:ext cx="548640" cy="548640"/>
            <a:chOff x="538493" y="1655835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488BFE-4F17-A243-A320-1A2EA6F65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493" y="1655835"/>
              <a:ext cx="548640" cy="548640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5056C3B-DDD9-5A49-9575-F05588FAC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1083" y="1760296"/>
              <a:ext cx="266694" cy="33971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C2CA5D-DDC2-4DA3-A042-5AD6A6009BE1}"/>
              </a:ext>
            </a:extLst>
          </p:cNvPr>
          <p:cNvGrpSpPr/>
          <p:nvPr/>
        </p:nvGrpSpPr>
        <p:grpSpPr>
          <a:xfrm>
            <a:off x="538493" y="2711009"/>
            <a:ext cx="548640" cy="548640"/>
            <a:chOff x="538493" y="2711009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6CFBF2F-9BD4-EE40-BD18-B082B7D76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493" y="2711009"/>
              <a:ext cx="548640" cy="548640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921A774-A390-2944-BC02-A066636F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1939" y="2831731"/>
              <a:ext cx="313383" cy="33360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1B1EE9-0F97-4CFF-8C0E-8511B7FD7C32}"/>
              </a:ext>
            </a:extLst>
          </p:cNvPr>
          <p:cNvGrpSpPr/>
          <p:nvPr/>
        </p:nvGrpSpPr>
        <p:grpSpPr>
          <a:xfrm>
            <a:off x="534310" y="3847576"/>
            <a:ext cx="548640" cy="548640"/>
            <a:chOff x="534310" y="3939156"/>
            <a:chExt cx="548640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6D5A7C-5F8B-1D47-AB3C-026A093F6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310" y="3939156"/>
              <a:ext cx="548640" cy="548640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3108A2B-6665-9142-8142-17FCD389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0227" y="4065065"/>
              <a:ext cx="264562" cy="290500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FC928B1-EE67-204B-A0AE-88D35F2F238C}"/>
              </a:ext>
            </a:extLst>
          </p:cNvPr>
          <p:cNvSpPr/>
          <p:nvPr/>
        </p:nvSpPr>
        <p:spPr>
          <a:xfrm>
            <a:off x="4070366" y="3259649"/>
            <a:ext cx="780176" cy="15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EA6FFD0-559B-4C4F-8BE2-FE0125D294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127" y="222631"/>
            <a:ext cx="5418873" cy="4698240"/>
          </a:xfrm>
          <a:prstGeom prst="rect">
            <a:avLst/>
          </a:prstGeom>
          <a:effectLst>
            <a:outerShdw blurRad="381000" dir="18000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B47ED6-6E89-534F-86CA-16A393C548B5}"/>
              </a:ext>
            </a:extLst>
          </p:cNvPr>
          <p:cNvSpPr/>
          <p:nvPr/>
        </p:nvSpPr>
        <p:spPr>
          <a:xfrm>
            <a:off x="2060575" y="222628"/>
            <a:ext cx="7083425" cy="4698239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0"/>
                </a:schemeClr>
              </a:gs>
              <a:gs pos="2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>
                <a:latin typeface="Vesta Std Regular" panose="020B0504060504020204" pitchFamily="34" charset="77"/>
                <a:cs typeface="Arial"/>
              </a:rPr>
              <a:t>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BA2DA-64C3-6C46-9146-5055553922C5}"/>
              </a:ext>
            </a:extLst>
          </p:cNvPr>
          <p:cNvSpPr txBox="1"/>
          <p:nvPr/>
        </p:nvSpPr>
        <p:spPr>
          <a:xfrm>
            <a:off x="1313293" y="1739170"/>
            <a:ext cx="304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+mj-lt"/>
              </a:rPr>
              <a:t>Significant TAVI experience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DC1B8-2176-9E4A-BF56-91263FAE8D2B}"/>
              </a:ext>
            </a:extLst>
          </p:cNvPr>
          <p:cNvSpPr txBox="1"/>
          <p:nvPr/>
        </p:nvSpPr>
        <p:spPr>
          <a:xfrm>
            <a:off x="1313293" y="2706159"/>
            <a:ext cx="27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+mj-lt"/>
              </a:rPr>
              <a:t>Strong multidisciplinary team engagement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C6CEBE-F67D-9F41-AA5F-D73F6196C1C0}"/>
              </a:ext>
            </a:extLst>
          </p:cNvPr>
          <p:cNvSpPr txBox="1"/>
          <p:nvPr/>
        </p:nvSpPr>
        <p:spPr>
          <a:xfrm>
            <a:off x="1313293" y="3827789"/>
            <a:ext cx="338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+mj-lt"/>
              </a:rPr>
              <a:t>Receptive to learning from experts, and modify existing practices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C02500-26EA-0E45-9398-A639D4C8AB4F}"/>
              </a:ext>
            </a:extLst>
          </p:cNvPr>
          <p:cNvCxnSpPr>
            <a:cxnSpLocks/>
          </p:cNvCxnSpPr>
          <p:nvPr/>
        </p:nvCxnSpPr>
        <p:spPr>
          <a:xfrm>
            <a:off x="564138" y="2451264"/>
            <a:ext cx="3946530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88D91C-8C35-8A4D-9770-7A8934D8DAF2}"/>
              </a:ext>
            </a:extLst>
          </p:cNvPr>
          <p:cNvCxnSpPr>
            <a:cxnSpLocks/>
          </p:cNvCxnSpPr>
          <p:nvPr/>
        </p:nvCxnSpPr>
        <p:spPr>
          <a:xfrm>
            <a:off x="564138" y="3573757"/>
            <a:ext cx="3946530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2E16A4-FB0A-4C70-8621-56BBF767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>
            <a:normAutofit fontScale="90000"/>
          </a:bodyPr>
          <a:lstStyle/>
          <a:p>
            <a:r>
              <a:rPr lang="en-US"/>
              <a:t>Our global experience implementing the </a:t>
            </a:r>
            <a:br>
              <a:rPr lang="en-US"/>
            </a:br>
            <a:r>
              <a:rPr lang="en-US"/>
              <a:t>Edwards Benchmark Program has uncovered </a:t>
            </a:r>
            <a:br>
              <a:rPr lang="en-US"/>
            </a:br>
            <a:r>
              <a:rPr lang="en-US"/>
              <a:t>key criteria that lead to success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69966D6-2EFA-517D-A3C9-7172B63E1F26}"/>
              </a:ext>
            </a:extLst>
          </p:cNvPr>
          <p:cNvSpPr txBox="1">
            <a:spLocks/>
          </p:cNvSpPr>
          <p:nvPr/>
        </p:nvSpPr>
        <p:spPr bwMode="gray">
          <a:xfrm>
            <a:off x="6648450" y="4545841"/>
            <a:ext cx="1954859" cy="360000"/>
          </a:xfrm>
          <a:prstGeom prst="rect">
            <a:avLst/>
          </a:prstGeom>
          <a:ln>
            <a:noFill/>
          </a:ln>
        </p:spPr>
        <p:txBody>
          <a:bodyPr lIns="0" tIns="46800" r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00"/>
              </a:spcAft>
            </a:pPr>
            <a:r>
              <a:rPr lang="en-US" sz="100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00"/>
              </a:spcAft>
            </a:pPr>
            <a:r>
              <a:rPr lang="en-US" sz="105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D477CA0-FC0B-2889-9001-086E5D82E455}"/>
              </a:ext>
            </a:extLst>
          </p:cNvPr>
          <p:cNvSpPr txBox="1">
            <a:spLocks/>
          </p:cNvSpPr>
          <p:nvPr/>
        </p:nvSpPr>
        <p:spPr>
          <a:xfrm>
            <a:off x="462915" y="4600798"/>
            <a:ext cx="6819865" cy="360000"/>
          </a:xfrm>
          <a:prstGeom prst="rect">
            <a:avLst/>
          </a:prstGeom>
        </p:spPr>
        <p:txBody>
          <a:bodyPr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dirty="0"/>
              <a:t>TAVI: transcatheter aortic valve implantation.</a:t>
            </a:r>
          </a:p>
        </p:txBody>
      </p:sp>
    </p:spTree>
    <p:extLst>
      <p:ext uri="{BB962C8B-B14F-4D97-AF65-F5344CB8AC3E}">
        <p14:creationId xmlns:p14="http://schemas.microsoft.com/office/powerpoint/2010/main" val="373091217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312F6F9-9EB5-A704-D0BA-935D91A22AC0}"/>
              </a:ext>
            </a:extLst>
          </p:cNvPr>
          <p:cNvSpPr/>
          <p:nvPr/>
        </p:nvSpPr>
        <p:spPr>
          <a:xfrm>
            <a:off x="678067" y="2083182"/>
            <a:ext cx="3514477" cy="1491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en-US" sz="7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C7E9F0-6FA0-4668-9482-0456B5AB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397046"/>
          </a:xfrm>
        </p:spPr>
        <p:txBody>
          <a:bodyPr>
            <a:noAutofit/>
          </a:bodyPr>
          <a:lstStyle/>
          <a:p>
            <a:r>
              <a:rPr lang="de-DE" err="1"/>
              <a:t>Join</a:t>
            </a:r>
            <a:r>
              <a:rPr lang="de-DE"/>
              <a:t> an </a:t>
            </a:r>
            <a:r>
              <a:rPr lang="de-DE" err="1"/>
              <a:t>expanding</a:t>
            </a:r>
            <a:r>
              <a:rPr lang="de-DE"/>
              <a:t> network of </a:t>
            </a:r>
            <a:r>
              <a:rPr lang="de-DE" err="1"/>
              <a:t>centres</a:t>
            </a:r>
            <a:r>
              <a:rPr lang="de-DE"/>
              <a:t> </a:t>
            </a:r>
            <a:r>
              <a:rPr lang="de-DE" err="1"/>
              <a:t>across</a:t>
            </a:r>
            <a:r>
              <a:rPr lang="de-DE"/>
              <a:t> Europe </a:t>
            </a:r>
            <a:r>
              <a:rPr lang="de-DE" err="1"/>
              <a:t>leading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towards</a:t>
            </a:r>
            <a:r>
              <a:rPr lang="de-DE"/>
              <a:t> an </a:t>
            </a:r>
            <a:r>
              <a:rPr lang="de-DE" err="1"/>
              <a:t>optimised</a:t>
            </a:r>
            <a:r>
              <a:rPr lang="de-DE"/>
              <a:t> TAVI care </a:t>
            </a:r>
            <a:r>
              <a:rPr lang="de-DE" err="1"/>
              <a:t>pathway</a:t>
            </a:r>
            <a:endParaRPr lang="en-GB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43B3E95-995E-6E45-7FC7-65A905BB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A9528-BCFE-1E43-A37D-912FF3C527A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5057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6516270-C7D5-F9E7-6AEF-C6034540658C}"/>
              </a:ext>
            </a:extLst>
          </p:cNvPr>
          <p:cNvSpPr txBox="1">
            <a:spLocks/>
          </p:cNvSpPr>
          <p:nvPr/>
        </p:nvSpPr>
        <p:spPr bwMode="gray">
          <a:xfrm>
            <a:off x="900704" y="2227615"/>
            <a:ext cx="3291840" cy="119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920"/>
              </a:lnSpc>
            </a:pPr>
            <a:r>
              <a:rPr lang="en-GB"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Europe today, the Edwards Benchmark program community comprises of over 25 faculty centres, over 85 certified centres and over </a:t>
            </a:r>
            <a:r>
              <a:rPr lang="en-GB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GB"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active centres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D0A02F-18F5-206A-8FAC-42C6780F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60975" y="1173699"/>
            <a:ext cx="3142270" cy="3390345"/>
          </a:xfrm>
          <a:prstGeom prst="rect">
            <a:avLst/>
          </a:prstGeom>
        </p:spPr>
      </p:pic>
      <p:sp>
        <p:nvSpPr>
          <p:cNvPr id="32" name="Triangle 31">
            <a:extLst>
              <a:ext uri="{FF2B5EF4-FFF2-40B4-BE49-F238E27FC236}">
                <a16:creationId xmlns:a16="http://schemas.microsoft.com/office/drawing/2014/main" id="{EEFB6FA1-B4A1-F83C-C4C5-1954ADE84989}"/>
              </a:ext>
            </a:extLst>
          </p:cNvPr>
          <p:cNvSpPr/>
          <p:nvPr/>
        </p:nvSpPr>
        <p:spPr>
          <a:xfrm rot="5400000">
            <a:off x="4054321" y="2749112"/>
            <a:ext cx="397047" cy="15682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35A7C8-0AAE-F83C-C528-EE1A1228C78C}"/>
              </a:ext>
            </a:extLst>
          </p:cNvPr>
          <p:cNvSpPr txBox="1">
            <a:spLocks/>
          </p:cNvSpPr>
          <p:nvPr/>
        </p:nvSpPr>
        <p:spPr>
          <a:xfrm>
            <a:off x="462915" y="4600798"/>
            <a:ext cx="6819865" cy="360000"/>
          </a:xfrm>
          <a:prstGeom prst="rect">
            <a:avLst/>
          </a:prstGeom>
        </p:spPr>
        <p:txBody>
          <a:bodyPr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dirty="0"/>
              <a:t>TAVI: transcatheter aortic valve implantation.</a:t>
            </a:r>
          </a:p>
        </p:txBody>
      </p:sp>
    </p:spTree>
    <p:extLst>
      <p:ext uri="{BB962C8B-B14F-4D97-AF65-F5344CB8AC3E}">
        <p14:creationId xmlns:p14="http://schemas.microsoft.com/office/powerpoint/2010/main" val="3272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14F9E842-ED2F-7CD5-340F-A127EE4D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943" y="1286728"/>
            <a:ext cx="5753690" cy="268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EF594-77EB-1648-9E57-A52D0C719E9F}"/>
              </a:ext>
            </a:extLst>
          </p:cNvPr>
          <p:cNvSpPr txBox="1"/>
          <p:nvPr/>
        </p:nvSpPr>
        <p:spPr>
          <a:xfrm>
            <a:off x="0" y="4085832"/>
            <a:ext cx="59724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rIns="180000" rtlCol="0">
            <a:spAutoFit/>
          </a:bodyPr>
          <a:lstStyle/>
          <a:p>
            <a:pPr marL="360363" lvl="1"/>
            <a:r>
              <a:rPr lang="en-US" sz="1600"/>
              <a:t>Bringing together the TAVI community worldwide in pursuit </a:t>
            </a:r>
            <a:br>
              <a:rPr lang="en-US" sz="1600"/>
            </a:br>
            <a:r>
              <a:rPr lang="en-US" sz="1600"/>
              <a:t>of a common goal: </a:t>
            </a:r>
            <a:r>
              <a:rPr lang="en-US" sz="1600" b="1"/>
              <a:t>the best outcomes for patients</a:t>
            </a:r>
            <a:endParaRPr lang="en-GB" sz="16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1BDFC-C26D-4540-AB90-A68CFBB3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/>
          <a:lstStyle/>
          <a:p>
            <a:r>
              <a:rPr lang="en-GB"/>
              <a:t>Join us on the journey to better clinical outcomes for patients with severe aortic stenosis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AEFB6-03AD-3642-8A18-5972DA94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5FBB0-4546-45A3-8BE3-AC75047743A9}"/>
              </a:ext>
            </a:extLst>
          </p:cNvPr>
          <p:cNvSpPr txBox="1"/>
          <p:nvPr/>
        </p:nvSpPr>
        <p:spPr>
          <a:xfrm>
            <a:off x="485138" y="1369463"/>
            <a:ext cx="3008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effectLst/>
              </a:rPr>
              <a:t>Best practices are now available to multidisciplinary Heart Teams worldwide through the Edwards Benchmark p</a:t>
            </a:r>
            <a:r>
              <a:rPr lang="en-GB" sz="1600"/>
              <a:t>rogram</a:t>
            </a:r>
            <a:r>
              <a:rPr lang="en-GB" sz="1600">
                <a:effectLst/>
              </a:rPr>
              <a:t> </a:t>
            </a:r>
          </a:p>
          <a:p>
            <a:endParaRPr lang="en-GB" sz="1600"/>
          </a:p>
          <a:p>
            <a:r>
              <a:rPr lang="en-GB" sz="1600">
                <a:effectLst/>
              </a:rPr>
              <a:t>Learn from other Edwards Benchmark program centres and strive to obtain the best outcomes for all patients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BB115E-8CAA-7C4A-BC7C-334FCEC03078}"/>
              </a:ext>
            </a:extLst>
          </p:cNvPr>
          <p:cNvSpPr/>
          <p:nvPr/>
        </p:nvSpPr>
        <p:spPr>
          <a:xfrm>
            <a:off x="6481007" y="1124500"/>
            <a:ext cx="1153399" cy="1077534"/>
          </a:xfrm>
          <a:prstGeom prst="rect">
            <a:avLst/>
          </a:prstGeom>
          <a:solidFill>
            <a:schemeClr val="bg1"/>
          </a:solidFill>
          <a:ln w="6350">
            <a:solidFill>
              <a:srgbClr val="505759"/>
            </a:solidFill>
          </a:ln>
          <a:effectLst>
            <a:outerShdw blurRad="50800" dist="25400" dir="1800000" algn="ctr" rotWithShape="0">
              <a:srgbClr val="C4C6C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F608E9-111C-6546-B15E-1642DAA333DF}"/>
              </a:ext>
            </a:extLst>
          </p:cNvPr>
          <p:cNvSpPr/>
          <p:nvPr/>
        </p:nvSpPr>
        <p:spPr>
          <a:xfrm>
            <a:off x="5568950" y="1673608"/>
            <a:ext cx="507619" cy="484705"/>
          </a:xfrm>
          <a:prstGeom prst="rect">
            <a:avLst/>
          </a:prstGeom>
          <a:noFill/>
          <a:ln w="6350">
            <a:solidFill>
              <a:srgbClr val="50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34A048F-B899-0C4D-A7B1-15BEAAE60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709" t="14269" r="49648" b="67438"/>
          <a:stretch/>
        </p:blipFill>
        <p:spPr>
          <a:xfrm>
            <a:off x="6520998" y="1131025"/>
            <a:ext cx="1075393" cy="10759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89F3D89-E3B7-7243-A03C-4A56DB248C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0181" y="1317773"/>
            <a:ext cx="199600" cy="2284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4B3C5A4-2940-8949-8F56-926A3064A2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4579" y="1549044"/>
            <a:ext cx="199487" cy="2284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8297E85-ECB2-0345-A191-1FAB266634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1598" y="1801909"/>
            <a:ext cx="210937" cy="23786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A0379EB-14A4-C446-97C7-7882B1AAD3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69781" y="1734503"/>
            <a:ext cx="195731" cy="22390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CF9F9F4-2BB9-6648-A662-19D3F661F05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72108" y="1543293"/>
            <a:ext cx="199599" cy="25134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ADBFA9F-C514-1C4E-A307-391A204F943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84343" y="1338957"/>
            <a:ext cx="200265" cy="22849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049E800-7FEB-8345-AA1D-356539A00FE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302181" y="1469882"/>
            <a:ext cx="195731" cy="22417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A2C703A-AD71-1444-B8F5-83EC3A782DC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87066" y="1227942"/>
            <a:ext cx="210937" cy="23936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1DB5CD1-D6D8-3F41-980C-553BE812B58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010351" y="1199493"/>
            <a:ext cx="199487" cy="2267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601CD1-7C5C-66EF-FB09-EC7F26A9A8EA}"/>
              </a:ext>
            </a:extLst>
          </p:cNvPr>
          <p:cNvSpPr txBox="1">
            <a:spLocks/>
          </p:cNvSpPr>
          <p:nvPr/>
        </p:nvSpPr>
        <p:spPr>
          <a:xfrm>
            <a:off x="462915" y="4600798"/>
            <a:ext cx="6819865" cy="360000"/>
          </a:xfrm>
          <a:prstGeom prst="rect">
            <a:avLst/>
          </a:prstGeom>
        </p:spPr>
        <p:txBody>
          <a:bodyPr anchor="b"/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dirty="0"/>
              <a:t>TAVI: transcatheter aortic valve implantation.</a:t>
            </a:r>
          </a:p>
        </p:txBody>
      </p:sp>
    </p:spTree>
    <p:extLst>
      <p:ext uri="{BB962C8B-B14F-4D97-AF65-F5344CB8AC3E}">
        <p14:creationId xmlns:p14="http://schemas.microsoft.com/office/powerpoint/2010/main" val="6282750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F58D16-4F1A-54B5-B1F9-67274554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A9528-BCFE-1E43-A37D-912FF3C527A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5057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F9D6508-8DF2-3F4F-5C07-3EDA34BA3514}"/>
              </a:ext>
            </a:extLst>
          </p:cNvPr>
          <p:cNvSpPr txBox="1">
            <a:spLocks/>
          </p:cNvSpPr>
          <p:nvPr/>
        </p:nvSpPr>
        <p:spPr bwMode="gray">
          <a:xfrm>
            <a:off x="561092" y="546181"/>
            <a:ext cx="5452110" cy="1714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Edwards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CC4069-7881-39E3-EDB6-29AE2FE5C2F9}"/>
              </a:ext>
            </a:extLst>
          </p:cNvPr>
          <p:cNvSpPr txBox="1">
            <a:spLocks/>
          </p:cNvSpPr>
          <p:nvPr/>
        </p:nvSpPr>
        <p:spPr bwMode="gray">
          <a:xfrm>
            <a:off x="570617" y="1287226"/>
            <a:ext cx="5452110" cy="1562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Transcatheter Valve Care Pathway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B3B7436-1D76-429F-98B9-29A11615A867}"/>
              </a:ext>
            </a:extLst>
          </p:cNvPr>
          <p:cNvSpPr txBox="1">
            <a:spLocks/>
          </p:cNvSpPr>
          <p:nvPr/>
        </p:nvSpPr>
        <p:spPr bwMode="gray">
          <a:xfrm>
            <a:off x="442982" y="690962"/>
            <a:ext cx="6034694" cy="501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Benchmark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D0E49-9AB9-C2CA-723F-528AB8D24C51}"/>
              </a:ext>
            </a:extLst>
          </p:cNvPr>
          <p:cNvSpPr txBox="1"/>
          <p:nvPr/>
        </p:nvSpPr>
        <p:spPr>
          <a:xfrm>
            <a:off x="474210" y="1937719"/>
            <a:ext cx="4828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 up to receive latest updates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the Edwards Benchmark program.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057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Don’t miss out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the code to sign up now! 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DD3617-438D-1C06-B1A7-D1AEBC5655CD}"/>
              </a:ext>
            </a:extLst>
          </p:cNvPr>
          <p:cNvSpPr/>
          <p:nvPr/>
        </p:nvSpPr>
        <p:spPr>
          <a:xfrm>
            <a:off x="5022896" y="1985315"/>
            <a:ext cx="1337749" cy="1337120"/>
          </a:xfrm>
          <a:prstGeom prst="rect">
            <a:avLst/>
          </a:prstGeom>
          <a:solidFill>
            <a:srgbClr val="F0F1F1"/>
          </a:solidFill>
          <a:ln>
            <a:solidFill>
              <a:srgbClr val="C81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11D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BEB756-1389-36C0-887F-0C847E7B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" b="68"/>
          <a:stretch/>
        </p:blipFill>
        <p:spPr>
          <a:xfrm>
            <a:off x="4905864" y="1869046"/>
            <a:ext cx="1571812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62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Edwards, Edwards Lifesciences, the stylized E logo, and Edwards Benchmark are trademarks or service marks of Edwards Lifesciences Corporation or its affiliates. All other trademarks are the property of their respective owners.</a:t>
            </a:r>
          </a:p>
          <a:p>
            <a:endParaRPr lang="en-US" dirty="0"/>
          </a:p>
          <a:p>
            <a:pPr lvl="0"/>
            <a:r>
              <a:rPr lang="en-US" dirty="0"/>
              <a:t>© 2023 Edwards Lifesciences Corporation. All rights reserved. NP--EU-1482 v5.0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1FE99-176A-41A0-94D1-8663712C4E8E}"/>
              </a:ext>
            </a:extLst>
          </p:cNvPr>
          <p:cNvSpPr txBox="1"/>
          <p:nvPr/>
        </p:nvSpPr>
        <p:spPr bwMode="gray">
          <a:xfrm>
            <a:off x="548640" y="4541354"/>
            <a:ext cx="6400800" cy="1824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 b="1"/>
              <a:t>Edwards Lifesciences</a:t>
            </a:r>
            <a:r>
              <a:rPr lang="en-US" sz="700" b="0"/>
              <a:t> • Route de </a:t>
            </a:r>
            <a:r>
              <a:rPr lang="en-US" sz="700" b="0" err="1"/>
              <a:t>l’Etraz</a:t>
            </a:r>
            <a:r>
              <a:rPr lang="en-US" sz="700" b="0"/>
              <a:t> 70, 1260 </a:t>
            </a:r>
            <a:r>
              <a:rPr lang="en-US" sz="700" b="0" err="1"/>
              <a:t>Nyon</a:t>
            </a:r>
            <a:r>
              <a:rPr lang="en-US" sz="700" b="0"/>
              <a:t>, Switzerland </a:t>
            </a:r>
            <a:r>
              <a:rPr lang="en-US" sz="700" b="0" baseline="0"/>
              <a:t>• </a:t>
            </a:r>
            <a:r>
              <a:rPr lang="en-US" sz="700" b="0"/>
              <a:t>edwards.com</a:t>
            </a:r>
          </a:p>
        </p:txBody>
      </p:sp>
      <p:sp>
        <p:nvSpPr>
          <p:cNvPr id="5" name="Freeform 9" title="Edwards Lifesciences">
            <a:extLst>
              <a:ext uri="{FF2B5EF4-FFF2-40B4-BE49-F238E27FC236}">
                <a16:creationId xmlns:a16="http://schemas.microsoft.com/office/drawing/2014/main" id="{8F01F9AE-47FF-2A49-933F-335954D3FCD1}"/>
              </a:ext>
            </a:extLst>
          </p:cNvPr>
          <p:cNvSpPr>
            <a:spLocks noEditPoints="1"/>
          </p:cNvSpPr>
          <p:nvPr/>
        </p:nvSpPr>
        <p:spPr bwMode="gray">
          <a:xfrm>
            <a:off x="7633334" y="67627"/>
            <a:ext cx="960120" cy="87162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5346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7853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3158-8E52-5191-1C8D-93A7195B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/>
          <a:lstStyle/>
          <a:p>
            <a:r>
              <a:rPr lang="en-GB"/>
              <a:t>What is the Edwards Benchmark Program?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CC6B2A-2B89-884A-C4ED-FC0EB406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2E17BA-0DE2-ECBE-BE37-8FB26FADFD7A}"/>
              </a:ext>
            </a:extLst>
          </p:cNvPr>
          <p:cNvCxnSpPr>
            <a:cxnSpLocks/>
          </p:cNvCxnSpPr>
          <p:nvPr/>
        </p:nvCxnSpPr>
        <p:spPr>
          <a:xfrm>
            <a:off x="3240623" y="1538680"/>
            <a:ext cx="0" cy="291600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EDB5BD-0770-D68A-C56E-86558A5F5DB5}"/>
              </a:ext>
            </a:extLst>
          </p:cNvPr>
          <p:cNvCxnSpPr>
            <a:cxnSpLocks/>
          </p:cNvCxnSpPr>
          <p:nvPr/>
        </p:nvCxnSpPr>
        <p:spPr>
          <a:xfrm>
            <a:off x="568737" y="2964884"/>
            <a:ext cx="8019096" cy="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A0A8828-C895-3D66-A876-A24414CCF594}"/>
              </a:ext>
            </a:extLst>
          </p:cNvPr>
          <p:cNvSpPr txBox="1">
            <a:spLocks/>
          </p:cNvSpPr>
          <p:nvPr/>
        </p:nvSpPr>
        <p:spPr bwMode="gray">
          <a:xfrm>
            <a:off x="3264416" y="3792826"/>
            <a:ext cx="2623496" cy="2907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A living project</a:t>
            </a:r>
            <a:br>
              <a:rPr lang="en-GB" sz="1200" b="1"/>
            </a:br>
            <a:r>
              <a:rPr lang="en-GB" sz="1000"/>
              <a:t>responsive to latest </a:t>
            </a:r>
            <a:br>
              <a:rPr lang="en-GB" sz="1000"/>
            </a:br>
            <a:r>
              <a:rPr lang="en-GB" sz="1000"/>
              <a:t>learning and evidence</a:t>
            </a:r>
            <a:endParaRPr lang="en-GB" sz="1000" b="1" baseline="3000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28D8896-C972-A5F8-E70B-5957578FD07A}"/>
              </a:ext>
            </a:extLst>
          </p:cNvPr>
          <p:cNvSpPr txBox="1">
            <a:spLocks/>
          </p:cNvSpPr>
          <p:nvPr/>
        </p:nvSpPr>
        <p:spPr bwMode="gray">
          <a:xfrm>
            <a:off x="642172" y="2109715"/>
            <a:ext cx="2502487" cy="2907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Multidisciplinary</a:t>
            </a:r>
            <a:r>
              <a:rPr lang="en-GB" sz="1100" b="1"/>
              <a:t> </a:t>
            </a:r>
            <a:br>
              <a:rPr lang="en-GB" sz="1100" b="1"/>
            </a:br>
            <a:r>
              <a:rPr lang="en-GB" sz="1000"/>
              <a:t>Heart team approach</a:t>
            </a:r>
            <a:endParaRPr lang="en-GB" sz="1100" baseline="3000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90B3156-6A14-0DCB-58C1-E4B4B497730D}"/>
              </a:ext>
            </a:extLst>
          </p:cNvPr>
          <p:cNvSpPr txBox="1">
            <a:spLocks/>
          </p:cNvSpPr>
          <p:nvPr/>
        </p:nvSpPr>
        <p:spPr bwMode="gray">
          <a:xfrm>
            <a:off x="3240623" y="2109715"/>
            <a:ext cx="2671083" cy="3452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10 evidence-based </a:t>
            </a:r>
            <a:br>
              <a:rPr lang="en-GB" sz="1200" b="1"/>
            </a:br>
            <a:r>
              <a:rPr lang="en-GB" sz="1200" b="1"/>
              <a:t>Best Practices </a:t>
            </a:r>
            <a:br>
              <a:rPr lang="en-GB" sz="1000" b="1"/>
            </a:br>
            <a:r>
              <a:rPr lang="en-GB" sz="1000"/>
              <a:t>to optimise pre-peri-post </a:t>
            </a:r>
            <a:br>
              <a:rPr lang="en-GB" sz="1000"/>
            </a:br>
            <a:r>
              <a:rPr lang="en-GB" sz="1000"/>
              <a:t>TAVI pathways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6181F6B-784C-9705-A3A4-6E6BC4BF1422}"/>
              </a:ext>
            </a:extLst>
          </p:cNvPr>
          <p:cNvSpPr txBox="1">
            <a:spLocks/>
          </p:cNvSpPr>
          <p:nvPr/>
        </p:nvSpPr>
        <p:spPr bwMode="gray">
          <a:xfrm>
            <a:off x="824455" y="3792826"/>
            <a:ext cx="2137920" cy="2907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Peer-to-peer learning </a:t>
            </a:r>
            <a:br>
              <a:rPr lang="en-GB" sz="1200" b="1"/>
            </a:br>
            <a:r>
              <a:rPr lang="en-GB" sz="1000"/>
              <a:t>with program faculty</a:t>
            </a:r>
            <a:endParaRPr lang="en-GB" sz="1000" baseline="3000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CC6C8A9-9484-9FE6-DFC6-59E90EEAF8A7}"/>
              </a:ext>
            </a:extLst>
          </p:cNvPr>
          <p:cNvSpPr txBox="1">
            <a:spLocks/>
          </p:cNvSpPr>
          <p:nvPr/>
        </p:nvSpPr>
        <p:spPr bwMode="gray">
          <a:xfrm>
            <a:off x="5987929" y="3792826"/>
            <a:ext cx="2699136" cy="3835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A digital platform </a:t>
            </a:r>
            <a:br>
              <a:rPr lang="en-GB" sz="1200" b="1"/>
            </a:br>
            <a:r>
              <a:rPr lang="en-GB" sz="1000"/>
              <a:t>to facilitate program </a:t>
            </a:r>
            <a:br>
              <a:rPr lang="en-GB" sz="1000"/>
            </a:br>
            <a:r>
              <a:rPr lang="en-GB" sz="1000"/>
              <a:t>certification process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C259DB50-A339-52D5-8829-FAA165C06E9E}"/>
              </a:ext>
            </a:extLst>
          </p:cNvPr>
          <p:cNvSpPr txBox="1">
            <a:spLocks/>
          </p:cNvSpPr>
          <p:nvPr/>
        </p:nvSpPr>
        <p:spPr bwMode="gray">
          <a:xfrm>
            <a:off x="6152695" y="2109715"/>
            <a:ext cx="2369603" cy="323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200" b="1"/>
              <a:t>Globally homogenous </a:t>
            </a:r>
            <a:br>
              <a:rPr lang="en-GB" sz="1200" b="1"/>
            </a:br>
            <a:r>
              <a:rPr lang="en-GB" sz="1000"/>
              <a:t>care pathway where protocols with </a:t>
            </a:r>
            <a:br>
              <a:rPr lang="en-GB" sz="1000"/>
            </a:br>
            <a:r>
              <a:rPr lang="en-GB" sz="1000"/>
              <a:t>local nuances are disseminated by European faculty</a:t>
            </a:r>
            <a:endParaRPr lang="en-GB" sz="1000" b="1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24EDDA8-83EB-AD6C-0478-AC7B160A2D77}"/>
              </a:ext>
            </a:extLst>
          </p:cNvPr>
          <p:cNvCxnSpPr>
            <a:cxnSpLocks/>
          </p:cNvCxnSpPr>
          <p:nvPr/>
        </p:nvCxnSpPr>
        <p:spPr>
          <a:xfrm>
            <a:off x="5915947" y="1538680"/>
            <a:ext cx="4087" cy="2916000"/>
          </a:xfrm>
          <a:prstGeom prst="line">
            <a:avLst/>
          </a:prstGeom>
          <a:ln w="22225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Rectangle: Rounded Corners 75">
            <a:extLst>
              <a:ext uri="{FF2B5EF4-FFF2-40B4-BE49-F238E27FC236}">
                <a16:creationId xmlns:a16="http://schemas.microsoft.com/office/drawing/2014/main" id="{5F129E1C-D218-D5B1-8475-846390CD4422}"/>
              </a:ext>
            </a:extLst>
          </p:cNvPr>
          <p:cNvSpPr/>
          <p:nvPr/>
        </p:nvSpPr>
        <p:spPr>
          <a:xfrm>
            <a:off x="463164" y="968401"/>
            <a:ext cx="8302562" cy="2539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1200">
                <a:solidFill>
                  <a:schemeClr val="tx1"/>
                </a:solidFill>
              </a:rPr>
              <a:t>A </a:t>
            </a:r>
            <a:r>
              <a:rPr lang="en-CA" sz="1200" b="1">
                <a:solidFill>
                  <a:schemeClr val="tx1"/>
                </a:solidFill>
              </a:rPr>
              <a:t>global TAVI optimisation program </a:t>
            </a:r>
            <a:r>
              <a:rPr lang="en-CA" sz="1200">
                <a:solidFill>
                  <a:schemeClr val="tx1"/>
                </a:solidFill>
              </a:rPr>
              <a:t>developed for all stages of the clinical pathway: pre-, peri- and post-procedure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E8316A-B65B-6991-AB0A-874AA3AC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2675" y="1573908"/>
            <a:ext cx="486978" cy="48697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47751D9-1FC9-11CF-EB93-EC0D9CA23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49926" y="1573908"/>
            <a:ext cx="486978" cy="48697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DC63845-B99E-A901-9EDF-90FF10368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94008" y="1573908"/>
            <a:ext cx="486978" cy="48697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3F93CB2-1926-DA9D-9C24-97901B4DC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9926" y="3242158"/>
            <a:ext cx="486978" cy="48697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0A709AC-E3A4-65BA-FEEA-012C649E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332675" y="3242158"/>
            <a:ext cx="486978" cy="48697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A60B366-99BF-7C16-BF64-8906F7BB2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094008" y="3242158"/>
            <a:ext cx="486978" cy="48697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D0DFE10-36B8-7F04-C491-12F7887BBD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75" y="4559300"/>
            <a:ext cx="5972175" cy="360363"/>
          </a:xfrm>
        </p:spPr>
        <p:txBody>
          <a:bodyPr/>
          <a:lstStyle/>
          <a:p>
            <a:r>
              <a:rPr lang="en-GB" sz="700" dirty="0"/>
              <a:t>TAVI: transcatheter aortic valve implantation.</a:t>
            </a:r>
          </a:p>
        </p:txBody>
      </p:sp>
    </p:spTree>
    <p:extLst>
      <p:ext uri="{BB962C8B-B14F-4D97-AF65-F5344CB8AC3E}">
        <p14:creationId xmlns:p14="http://schemas.microsoft.com/office/powerpoint/2010/main" val="423797208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3DE814-341C-09C6-A9A3-ACE87946EC44}"/>
              </a:ext>
            </a:extLst>
          </p:cNvPr>
          <p:cNvGrpSpPr/>
          <p:nvPr/>
        </p:nvGrpSpPr>
        <p:grpSpPr>
          <a:xfrm>
            <a:off x="914802" y="1317471"/>
            <a:ext cx="1508431" cy="1508431"/>
            <a:chOff x="1103131" y="1101571"/>
            <a:chExt cx="1508431" cy="15084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2396BD4-CCA4-154D-B80F-06E83182567F}"/>
                </a:ext>
              </a:extLst>
            </p:cNvPr>
            <p:cNvSpPr/>
            <p:nvPr/>
          </p:nvSpPr>
          <p:spPr>
            <a:xfrm>
              <a:off x="1103131" y="1101571"/>
              <a:ext cx="1508431" cy="1508431"/>
            </a:xfrm>
            <a:prstGeom prst="ellipse">
              <a:avLst/>
            </a:prstGeom>
            <a:solidFill>
              <a:srgbClr val="CEB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FB01ADF-3C7C-576E-5148-5BAC7E339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28632" y="1466653"/>
              <a:ext cx="1057429" cy="778266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6BBE3F-3AC5-1646-008A-B73CB4CA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complete pathway optimisation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15693F-03C0-EBA6-9F31-878ED6EB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71F0CB-A2B7-98BD-E55D-0B94B1A41C27}"/>
              </a:ext>
            </a:extLst>
          </p:cNvPr>
          <p:cNvGrpSpPr/>
          <p:nvPr/>
        </p:nvGrpSpPr>
        <p:grpSpPr>
          <a:xfrm>
            <a:off x="6720767" y="1317471"/>
            <a:ext cx="1508431" cy="1508431"/>
            <a:chOff x="6716531" y="1101571"/>
            <a:chExt cx="1508431" cy="15084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9A4619-DEA8-9E4B-2E9A-9A5C9DE147B3}"/>
                </a:ext>
              </a:extLst>
            </p:cNvPr>
            <p:cNvSpPr/>
            <p:nvPr/>
          </p:nvSpPr>
          <p:spPr>
            <a:xfrm>
              <a:off x="6716531" y="1101571"/>
              <a:ext cx="1508431" cy="150843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A833253-E3C2-BCF4-6360-3FF81506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0074" y="1265259"/>
              <a:ext cx="1121345" cy="1104855"/>
            </a:xfrm>
            <a:prstGeom prst="rect">
              <a:avLst/>
            </a:prstGeom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A356C-CFB2-3B40-C08B-82EE513D87AC}"/>
              </a:ext>
            </a:extLst>
          </p:cNvPr>
          <p:cNvGrpSpPr/>
          <p:nvPr/>
        </p:nvGrpSpPr>
        <p:grpSpPr>
          <a:xfrm>
            <a:off x="3817785" y="1317471"/>
            <a:ext cx="1508431" cy="1508431"/>
            <a:chOff x="3605031" y="1101571"/>
            <a:chExt cx="1508431" cy="15084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0E8CC5C-0F8E-3068-F3D4-A91689A823E6}"/>
                </a:ext>
              </a:extLst>
            </p:cNvPr>
            <p:cNvSpPr/>
            <p:nvPr/>
          </p:nvSpPr>
          <p:spPr>
            <a:xfrm>
              <a:off x="3605031" y="1101571"/>
              <a:ext cx="1508431" cy="1508431"/>
            </a:xfrm>
            <a:prstGeom prst="ellipse">
              <a:avLst/>
            </a:prstGeom>
            <a:solidFill>
              <a:srgbClr val="898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EB5E3FC-72F7-0097-81A7-D36BA5589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48037" y="1448552"/>
              <a:ext cx="1022418" cy="814467"/>
            </a:xfrm>
            <a:prstGeom prst="rect">
              <a:avLst/>
            </a:prstGeom>
            <a:effectLst/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887D946-8AC9-735B-110F-640B026D869A}"/>
              </a:ext>
            </a:extLst>
          </p:cNvPr>
          <p:cNvSpPr txBox="1"/>
          <p:nvPr/>
        </p:nvSpPr>
        <p:spPr>
          <a:xfrm>
            <a:off x="3409653" y="3015529"/>
            <a:ext cx="2323318" cy="120032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600" b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Peri-procedure</a:t>
            </a:r>
            <a:endParaRPr lang="en-GB" sz="1600" b="1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sz="1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Optimised, foresighted practices for consistent safety outcomes and ease of future interventions</a:t>
            </a:r>
            <a:endParaRPr lang="en-GB" sz="1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B8DEE1-C294-8133-611D-45B34AC39346}"/>
              </a:ext>
            </a:extLst>
          </p:cNvPr>
          <p:cNvSpPr txBox="1"/>
          <p:nvPr/>
        </p:nvSpPr>
        <p:spPr>
          <a:xfrm>
            <a:off x="6313323" y="3015529"/>
            <a:ext cx="2323318" cy="120032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6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Post-procedure</a:t>
            </a:r>
          </a:p>
          <a:p>
            <a:pPr algn="ctr"/>
            <a:r>
              <a:rPr lang="en-GB" sz="1400">
                <a:latin typeface="+mj-lt"/>
                <a:cs typeface="Arial" panose="020B0604020202020204" pitchFamily="34" charset="0"/>
              </a:rPr>
              <a:t>Standardised protocols for a speedy post-procedural recovery and safe early discharge home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B175B7-7B24-42E7-C8E1-B3E74D336980}"/>
              </a:ext>
            </a:extLst>
          </p:cNvPr>
          <p:cNvSpPr txBox="1"/>
          <p:nvPr/>
        </p:nvSpPr>
        <p:spPr>
          <a:xfrm>
            <a:off x="631389" y="3015529"/>
            <a:ext cx="2075255" cy="98488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GB" sz="16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Pre-procedure</a:t>
            </a:r>
          </a:p>
          <a:p>
            <a:pPr algn="ctr"/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Streamlined admission pathway and </a:t>
            </a:r>
            <a:b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GB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tailored education</a:t>
            </a:r>
          </a:p>
        </p:txBody>
      </p:sp>
    </p:spTree>
    <p:extLst>
      <p:ext uri="{BB962C8B-B14F-4D97-AF65-F5344CB8AC3E}">
        <p14:creationId xmlns:p14="http://schemas.microsoft.com/office/powerpoint/2010/main" val="38658620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2534E73E-063D-5025-24CC-B9CB30A6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8046720" cy="685800"/>
          </a:xfrm>
        </p:spPr>
        <p:txBody>
          <a:bodyPr/>
          <a:lstStyle/>
          <a:p>
            <a:r>
              <a:rPr lang="en-GB"/>
              <a:t>Program evolution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C4F7F05E-707B-D882-12CC-394BA7A9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7858356-F3C2-3835-D604-6BDA45778F0F}"/>
              </a:ext>
            </a:extLst>
          </p:cNvPr>
          <p:cNvGrpSpPr/>
          <p:nvPr/>
        </p:nvGrpSpPr>
        <p:grpSpPr>
          <a:xfrm>
            <a:off x="566320" y="745936"/>
            <a:ext cx="8447746" cy="3718112"/>
            <a:chOff x="483190" y="745936"/>
            <a:chExt cx="8447746" cy="371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B8CC23-E4E0-6D3A-FCFB-3F5F53360ACC}"/>
                </a:ext>
              </a:extLst>
            </p:cNvPr>
            <p:cNvSpPr/>
            <p:nvPr/>
          </p:nvSpPr>
          <p:spPr>
            <a:xfrm>
              <a:off x="483190" y="745936"/>
              <a:ext cx="8447746" cy="3718112"/>
            </a:xfrm>
            <a:prstGeom prst="rect">
              <a:avLst/>
            </a:prstGeom>
            <a:gradFill flip="none" rotWithShape="1">
              <a:gsLst>
                <a:gs pos="0">
                  <a:srgbClr val="7A99AC">
                    <a:tint val="66000"/>
                    <a:satMod val="160000"/>
                    <a:alpha val="33447"/>
                  </a:srgbClr>
                </a:gs>
                <a:gs pos="40000">
                  <a:srgbClr val="7A99AC">
                    <a:tint val="44500"/>
                    <a:satMod val="160000"/>
                    <a:alpha val="36313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C3062B1-5D64-485D-6362-285D378FA26C}"/>
                </a:ext>
              </a:extLst>
            </p:cNvPr>
            <p:cNvSpPr/>
            <p:nvPr/>
          </p:nvSpPr>
          <p:spPr>
            <a:xfrm>
              <a:off x="5220568" y="3841773"/>
              <a:ext cx="3062319" cy="528521"/>
            </a:xfrm>
            <a:prstGeom prst="roundRect">
              <a:avLst/>
            </a:prstGeom>
            <a:solidFill>
              <a:srgbClr val="7A99A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2B5A5BA-0120-36EB-4897-06C0FF24AC4F}"/>
                </a:ext>
              </a:extLst>
            </p:cNvPr>
            <p:cNvGrpSpPr/>
            <p:nvPr/>
          </p:nvGrpSpPr>
          <p:grpSpPr>
            <a:xfrm>
              <a:off x="583556" y="875346"/>
              <a:ext cx="694766" cy="685800"/>
              <a:chOff x="673034" y="1014849"/>
              <a:chExt cx="694766" cy="685800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EC53CCA-EBF4-66ED-3431-08FB4D760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73034" y="1014849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985871-1728-DCDA-CA6E-BCC7BADE2C41}"/>
                  </a:ext>
                </a:extLst>
              </p:cNvPr>
              <p:cNvSpPr txBox="1"/>
              <p:nvPr/>
            </p:nvSpPr>
            <p:spPr>
              <a:xfrm>
                <a:off x="673034" y="1267616"/>
                <a:ext cx="694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800" b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2019</a:t>
                </a:r>
                <a:endParaRPr lang="en-US" b="1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114EC8-6ADA-31CC-9E10-51E94C501C95}"/>
                </a:ext>
              </a:extLst>
            </p:cNvPr>
            <p:cNvGrpSpPr/>
            <p:nvPr/>
          </p:nvGrpSpPr>
          <p:grpSpPr>
            <a:xfrm>
              <a:off x="2509901" y="2842906"/>
              <a:ext cx="694766" cy="685800"/>
              <a:chOff x="2165658" y="3057054"/>
              <a:chExt cx="694766" cy="685800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6CFF8A7-0500-D07B-243D-9BF86FE22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65658" y="3057054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EAF9E1-B018-37F8-676F-B9C813985AC2}"/>
                  </a:ext>
                </a:extLst>
              </p:cNvPr>
              <p:cNvSpPr txBox="1"/>
              <p:nvPr/>
            </p:nvSpPr>
            <p:spPr>
              <a:xfrm>
                <a:off x="2165658" y="3314758"/>
                <a:ext cx="694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800" b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2020</a:t>
                </a:r>
                <a:endParaRPr lang="en-US" b="1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F4E404-2530-AE9D-8654-F5A966568CE8}"/>
                </a:ext>
              </a:extLst>
            </p:cNvPr>
            <p:cNvGrpSpPr/>
            <p:nvPr/>
          </p:nvGrpSpPr>
          <p:grpSpPr>
            <a:xfrm>
              <a:off x="3360874" y="1259031"/>
              <a:ext cx="703732" cy="685800"/>
              <a:chOff x="4099792" y="1025607"/>
              <a:chExt cx="703732" cy="685800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43BF3EC8-E3BB-E985-D3A7-F09A48F2A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99792" y="1025607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FFA64D-FFAF-06D2-132A-070D782EF90B}"/>
                  </a:ext>
                </a:extLst>
              </p:cNvPr>
              <p:cNvSpPr txBox="1"/>
              <p:nvPr/>
            </p:nvSpPr>
            <p:spPr>
              <a:xfrm>
                <a:off x="4108758" y="1279756"/>
                <a:ext cx="694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800" b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2021</a:t>
                </a:r>
                <a:endParaRPr lang="en-US" b="1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8C385C-D112-D54F-63AD-F2E95E0B49DC}"/>
                </a:ext>
              </a:extLst>
            </p:cNvPr>
            <p:cNvGrpSpPr/>
            <p:nvPr/>
          </p:nvGrpSpPr>
          <p:grpSpPr>
            <a:xfrm>
              <a:off x="7103880" y="857444"/>
              <a:ext cx="694766" cy="685800"/>
              <a:chOff x="6623203" y="1033658"/>
              <a:chExt cx="694766" cy="685800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AAAC018A-EEC9-AF52-55E0-AA2F1C4A4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627686" y="1033658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3255DB-4FE1-42C2-CC63-385C77D66EA9}"/>
                  </a:ext>
                </a:extLst>
              </p:cNvPr>
              <p:cNvSpPr txBox="1"/>
              <p:nvPr/>
            </p:nvSpPr>
            <p:spPr>
              <a:xfrm>
                <a:off x="6623203" y="1294531"/>
                <a:ext cx="694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800" b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2023</a:t>
                </a:r>
                <a:endParaRPr lang="en-US" b="1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42AC696-51E6-A0A7-7CB3-BB47FE61DBE0}"/>
                </a:ext>
              </a:extLst>
            </p:cNvPr>
            <p:cNvGrpSpPr/>
            <p:nvPr/>
          </p:nvGrpSpPr>
          <p:grpSpPr>
            <a:xfrm>
              <a:off x="5377247" y="2490896"/>
              <a:ext cx="724040" cy="685800"/>
              <a:chOff x="5149485" y="3754599"/>
              <a:chExt cx="694766" cy="685800"/>
            </a:xfrm>
          </p:grpSpPr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B69D1345-B375-55CF-AAD7-DC13946BE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49492" y="3754599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94254D-0C7C-FA67-FB7E-55B70FA5DF5C}"/>
                  </a:ext>
                </a:extLst>
              </p:cNvPr>
              <p:cNvSpPr txBox="1"/>
              <p:nvPr/>
            </p:nvSpPr>
            <p:spPr>
              <a:xfrm>
                <a:off x="5149485" y="4007814"/>
                <a:ext cx="694766" cy="369332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kumimoji="0" lang="en-GB" sz="1800" b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2022</a:t>
                </a:r>
                <a:endParaRPr lang="en-US" b="1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EA05EB-984E-CC87-B8C2-E4EF33901DC2}"/>
                </a:ext>
              </a:extLst>
            </p:cNvPr>
            <p:cNvSpPr txBox="1"/>
            <p:nvPr/>
          </p:nvSpPr>
          <p:spPr>
            <a:xfrm>
              <a:off x="2506315" y="3585464"/>
              <a:ext cx="2164977" cy="784830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171450" indent="-171450"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Edwards Benchmark program extends support to TAVI community amid COVID-19 pandemic with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remote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peer-to-peer education and launch of the digital platform</a:t>
              </a:r>
              <a:endParaRPr lang="en-GB" sz="90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784B49-D1E6-9283-0897-59CE61E74C25}"/>
                </a:ext>
              </a:extLst>
            </p:cNvPr>
            <p:cNvSpPr txBox="1"/>
            <p:nvPr/>
          </p:nvSpPr>
          <p:spPr>
            <a:xfrm>
              <a:off x="588037" y="1634041"/>
              <a:ext cx="2265749" cy="823302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Results from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3M TAVR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b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FAST-TAVI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published</a:t>
              </a:r>
              <a:r>
                <a:rPr lang="en-GB" sz="900" baseline="300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1,2</a:t>
              </a:r>
              <a:endParaRPr lang="en-GB" sz="90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Edwards Benchmark program launches </a:t>
              </a:r>
              <a:b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N. America and Europe, with </a:t>
              </a:r>
              <a:b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 evidence-based Best Practices</a:t>
              </a:r>
              <a:endParaRPr lang="en-GB" sz="90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61557A-8F7A-0D3A-1E9C-DF861205F34C}"/>
                </a:ext>
              </a:extLst>
            </p:cNvPr>
            <p:cNvSpPr txBox="1"/>
            <p:nvPr/>
          </p:nvSpPr>
          <p:spPr>
            <a:xfrm>
              <a:off x="3360874" y="2003762"/>
              <a:ext cx="2086909" cy="1100301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Consecutive elective TF TAVI patient enrolment begins in the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European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BENCHMARK Registry</a:t>
              </a:r>
              <a:endParaRPr lang="en-GB" sz="90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Global faculty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begin to review Best Practices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and protocols to reflect current guidelines and contemporary evidence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C1D19-ACC5-1B5C-671C-F211923F6A80}"/>
                </a:ext>
              </a:extLst>
            </p:cNvPr>
            <p:cNvSpPr txBox="1"/>
            <p:nvPr/>
          </p:nvSpPr>
          <p:spPr>
            <a:xfrm>
              <a:off x="5344360" y="3197182"/>
              <a:ext cx="2947403" cy="117724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171450" indent="-171450">
                <a:spcAft>
                  <a:spcPts val="9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October, pilot launch of the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TAVI Nurse Leadership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Europe</a:t>
              </a:r>
              <a:r>
                <a:rPr lang="en-GB" sz="900">
                  <a:solidFill>
                    <a:srgbClr val="00569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with a curriculum designed by European TAVI Nurse and Coordinator faculty in association with Vancouver faculty </a:t>
              </a:r>
            </a:p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On 27 November, global faculty released evolution </a:t>
              </a:r>
              <a:b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of Edwards Benchmark program in Europe – now </a:t>
              </a:r>
              <a:b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GB" sz="9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10 evidence-based Best Practices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DFB35B-621D-8A48-570F-B728FFE63502}"/>
                </a:ext>
              </a:extLst>
            </p:cNvPr>
            <p:cNvSpPr txBox="1"/>
            <p:nvPr/>
          </p:nvSpPr>
          <p:spPr>
            <a:xfrm>
              <a:off x="6344285" y="1567552"/>
              <a:ext cx="2437127" cy="1415772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300"/>
                </a:spcAft>
                <a:buClr>
                  <a:schemeClr val="accent1"/>
                </a:buClr>
                <a:buFont typeface="Wingdings" pitchFamily="2" charset="2"/>
                <a:buChar char="§"/>
                <a:defRPr sz="900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b="1" dirty="0"/>
                <a:t>30-day outcomes of BENCHMARK Registry </a:t>
              </a:r>
              <a:r>
                <a:rPr lang="en-GB" dirty="0"/>
                <a:t>presented at </a:t>
              </a:r>
              <a:r>
                <a:rPr lang="en-GB" dirty="0" err="1"/>
                <a:t>EuroPCR</a:t>
              </a:r>
              <a:r>
                <a:rPr lang="en-GB" dirty="0"/>
                <a:t> late-breaking clinical data session on 17th May</a:t>
              </a:r>
              <a:r>
                <a:rPr lang="en-GB" baseline="30000" dirty="0"/>
                <a:t>3</a:t>
              </a:r>
            </a:p>
            <a:p>
              <a:pPr marL="346950" lvl="2" indent="-176400">
                <a:spcAft>
                  <a:spcPts val="300"/>
                </a:spcAft>
              </a:pPr>
              <a:r>
                <a:rPr lang="en-US" sz="900" b="0" i="0" u="none" strike="noStrike" baseline="0" dirty="0">
                  <a:solidFill>
                    <a:schemeClr val="accent1"/>
                  </a:solidFill>
                </a:rPr>
                <a:t>–</a:t>
              </a:r>
              <a:r>
                <a:rPr lang="en-US" sz="900" b="0" i="0" u="none" strike="noStrike" baseline="0" dirty="0">
                  <a:solidFill>
                    <a:srgbClr val="FF0000"/>
                  </a:solidFill>
                </a:rPr>
                <a:t> </a:t>
              </a:r>
              <a:r>
                <a:rPr lang="en-US" sz="900" b="0" i="0" u="none" strike="noStrike" baseline="0" dirty="0"/>
                <a:t>   BENCHMARK practices reduce mean hospital length of stay and average intensive care usage</a:t>
              </a:r>
              <a:r>
                <a:rPr lang="en-US" sz="900" b="0" i="0" u="none" strike="noStrike" baseline="30000" dirty="0"/>
                <a:t>‡</a:t>
              </a:r>
              <a:r>
                <a:rPr lang="en-US" sz="900" b="0" i="0" u="none" strike="noStrike" baseline="0" dirty="0"/>
                <a:t>, without compromising patient safety</a:t>
              </a:r>
              <a:endParaRPr lang="en-GB" sz="900" dirty="0"/>
            </a:p>
            <a:p>
              <a:r>
                <a:rPr lang="en-GB" dirty="0"/>
                <a:t>&gt;</a:t>
              </a:r>
              <a:r>
                <a:rPr lang="en-GB" b="1" dirty="0"/>
                <a:t>85 European centres </a:t>
              </a:r>
              <a:r>
                <a:rPr lang="en-GB" dirty="0"/>
                <a:t>certified by the Edwards Benchmark program team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26B590D-598C-A3DF-B6EE-CE7FA4636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2156" y="3146548"/>
              <a:ext cx="1334007" cy="1198948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2F208A39-DC07-ACE0-14FD-110C9B36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23531" y="875346"/>
              <a:ext cx="1635199" cy="1073556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4DACA3-2A07-EA12-7066-807BAD058851}"/>
                </a:ext>
              </a:extLst>
            </p:cNvPr>
            <p:cNvCxnSpPr/>
            <p:nvPr/>
          </p:nvCxnSpPr>
          <p:spPr>
            <a:xfrm flipV="1">
              <a:off x="791442" y="2472390"/>
              <a:ext cx="0" cy="134831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00942F20-1F13-4061-E3D9-F21F2D6BA3DE}"/>
                </a:ext>
              </a:extLst>
            </p:cNvPr>
            <p:cNvSpPr/>
            <p:nvPr/>
          </p:nvSpPr>
          <p:spPr>
            <a:xfrm rot="16200000" flipH="1">
              <a:off x="785381" y="3676774"/>
              <a:ext cx="302836" cy="287866"/>
            </a:xfrm>
            <a:prstGeom prst="arc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35C22A65-FF21-7C21-EBF4-FCEF95743430}"/>
                </a:ext>
              </a:extLst>
            </p:cNvPr>
            <p:cNvSpPr/>
            <p:nvPr/>
          </p:nvSpPr>
          <p:spPr>
            <a:xfrm rot="10800000">
              <a:off x="740642" y="3165005"/>
              <a:ext cx="101600" cy="649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726CA9-AD3E-6D64-9B6D-28CC36F00583}"/>
                </a:ext>
              </a:extLst>
            </p:cNvPr>
            <p:cNvGrpSpPr/>
            <p:nvPr/>
          </p:nvGrpSpPr>
          <p:grpSpPr>
            <a:xfrm flipV="1">
              <a:off x="2933558" y="1558035"/>
              <a:ext cx="289292" cy="1226107"/>
              <a:chOff x="943842" y="2624790"/>
              <a:chExt cx="289292" cy="149973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8112672-738C-B911-0BF4-C54B3D4DDB48}"/>
                  </a:ext>
                </a:extLst>
              </p:cNvPr>
              <p:cNvCxnSpPr/>
              <p:nvPr/>
            </p:nvCxnSpPr>
            <p:spPr>
              <a:xfrm flipV="1">
                <a:off x="943842" y="2624790"/>
                <a:ext cx="0" cy="134831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21F22F9E-4290-C0D7-916E-5F6A44490C2A}"/>
                  </a:ext>
                </a:extLst>
              </p:cNvPr>
              <p:cNvSpPr/>
              <p:nvPr/>
            </p:nvSpPr>
            <p:spPr>
              <a:xfrm rot="16200000" flipH="1">
                <a:off x="937783" y="3829174"/>
                <a:ext cx="302836" cy="287866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425B8E-8E5E-B61E-672A-C8596D781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7491" y="1558035"/>
              <a:ext cx="180926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2CD20AFB-97FB-75BA-7571-31EB654422E6}"/>
                </a:ext>
              </a:extLst>
            </p:cNvPr>
            <p:cNvSpPr/>
            <p:nvPr/>
          </p:nvSpPr>
          <p:spPr>
            <a:xfrm rot="10800000" flipV="1">
              <a:off x="2882758" y="2133087"/>
              <a:ext cx="101600" cy="649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89FF228-A72E-4C81-928D-DF727B3773DF}"/>
                </a:ext>
              </a:extLst>
            </p:cNvPr>
            <p:cNvGrpSpPr/>
            <p:nvPr/>
          </p:nvGrpSpPr>
          <p:grpSpPr>
            <a:xfrm rot="16200000" flipV="1">
              <a:off x="4621383" y="2808555"/>
              <a:ext cx="287868" cy="910504"/>
              <a:chOff x="1073148" y="3168995"/>
              <a:chExt cx="287868" cy="1113698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A2B56DF-4FC9-3029-B9D5-B8F1B69D4CE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92008" y="3650135"/>
                <a:ext cx="962279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A24C7DB1-CFC7-4CA5-A277-AF96B126A19F}"/>
                  </a:ext>
                </a:extLst>
              </p:cNvPr>
              <p:cNvSpPr/>
              <p:nvPr/>
            </p:nvSpPr>
            <p:spPr>
              <a:xfrm rot="16200000" flipH="1">
                <a:off x="1065664" y="3987341"/>
                <a:ext cx="302838" cy="287866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B9D322F-1321-20CB-31B2-3C1B2AC89AED}"/>
                </a:ext>
              </a:extLst>
            </p:cNvPr>
            <p:cNvCxnSpPr>
              <a:cxnSpLocks/>
            </p:cNvCxnSpPr>
            <p:nvPr/>
          </p:nvCxnSpPr>
          <p:spPr>
            <a:xfrm>
              <a:off x="936799" y="3972125"/>
              <a:ext cx="101753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F78710-4B4B-8A18-24FE-AF4892F82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0269" y="3149723"/>
              <a:ext cx="0" cy="1028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C9BB96FB-97B8-B42C-1A64-0FFC22B63225}"/>
                </a:ext>
              </a:extLst>
            </p:cNvPr>
            <p:cNvSpPr/>
            <p:nvPr/>
          </p:nvSpPr>
          <p:spPr>
            <a:xfrm rot="16200000" flipV="1">
              <a:off x="4779367" y="3375279"/>
              <a:ext cx="101600" cy="649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365C578-45F0-05D4-1883-6DFB3181CC6D}"/>
                </a:ext>
              </a:extLst>
            </p:cNvPr>
            <p:cNvCxnSpPr>
              <a:cxnSpLocks/>
            </p:cNvCxnSpPr>
            <p:nvPr/>
          </p:nvCxnSpPr>
          <p:spPr>
            <a:xfrm>
              <a:off x="7562848" y="2957998"/>
              <a:ext cx="0" cy="23945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33231916-8E2F-3F34-8751-F04F1E29C1F7}"/>
                </a:ext>
              </a:extLst>
            </p:cNvPr>
            <p:cNvSpPr/>
            <p:nvPr/>
          </p:nvSpPr>
          <p:spPr>
            <a:xfrm rot="10800000" flipV="1">
              <a:off x="7512048" y="3035197"/>
              <a:ext cx="101600" cy="649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BF1C2-A293-E51E-09AB-F239C35F3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213" y="4593430"/>
            <a:ext cx="5963828" cy="325487"/>
          </a:xfrm>
        </p:spPr>
        <p:txBody>
          <a:bodyPr>
            <a:normAutofit fontScale="92500" lnSpcReduction="20000"/>
          </a:bodyPr>
          <a:lstStyle/>
          <a:p>
            <a:r>
              <a:rPr lang="en-US" sz="600" b="0" i="0" u="none" strike="noStrike" baseline="30000"/>
              <a:t>‡</a:t>
            </a:r>
            <a:r>
              <a:rPr lang="en-US" sz="600" b="0" i="0" u="none" strike="noStrike"/>
              <a:t>Combined coronary care unit/intensive care </a:t>
            </a:r>
            <a:r>
              <a:rPr lang="en-US" sz="600" b="0" i="0" u="none" strike="noStrike" err="1"/>
              <a:t>inut</a:t>
            </a:r>
            <a:r>
              <a:rPr lang="en-US" sz="600" b="0" i="0" u="none" strike="noStrike"/>
              <a:t>/intermediate care unit time</a:t>
            </a:r>
            <a:endParaRPr lang="en-GB" sz="600"/>
          </a:p>
          <a:p>
            <a:r>
              <a:rPr lang="en-GB"/>
              <a:t>COVID-19: coronavirus disease 19; N. America: North America; TAVI: transcatheter aortic valve implantation; TF: transfemoral.</a:t>
            </a:r>
          </a:p>
          <a:p>
            <a:r>
              <a:rPr lang="en-GB"/>
              <a:t>1. </a:t>
            </a:r>
            <a:r>
              <a:rPr lang="en-GB" err="1"/>
              <a:t>Barbanti</a:t>
            </a:r>
            <a:r>
              <a:rPr lang="en-GB"/>
              <a:t> M </a:t>
            </a:r>
            <a:r>
              <a:rPr lang="en-GB" i="1"/>
              <a:t>et al. </a:t>
            </a:r>
            <a:r>
              <a:rPr lang="en-GB" i="1" err="1"/>
              <a:t>EuroIntervention</a:t>
            </a:r>
            <a:r>
              <a:rPr lang="en-GB"/>
              <a:t>. 2019; </a:t>
            </a:r>
            <a:r>
              <a:rPr lang="en-GB" b="1"/>
              <a:t>15:</a:t>
            </a:r>
            <a:r>
              <a:rPr lang="en-GB"/>
              <a:t> 147–54; 2. Wood DA </a:t>
            </a:r>
            <a:r>
              <a:rPr lang="en-GB" i="1"/>
              <a:t>et al. </a:t>
            </a:r>
            <a:r>
              <a:rPr lang="it-IT" i="1"/>
              <a:t>JACC Cardiovasc Interv</a:t>
            </a:r>
            <a:r>
              <a:rPr lang="it-IT"/>
              <a:t>. 2019; </a:t>
            </a:r>
            <a:r>
              <a:rPr lang="it-IT" b="1"/>
              <a:t>12:</a:t>
            </a:r>
            <a:r>
              <a:rPr lang="it-IT"/>
              <a:t> 459–69. </a:t>
            </a:r>
            <a:br>
              <a:rPr lang="it-IT"/>
            </a:br>
            <a:r>
              <a:rPr lang="it-IT"/>
              <a:t>3.</a:t>
            </a:r>
            <a:r>
              <a:rPr lang="en-GB"/>
              <a:t> Frank D </a:t>
            </a:r>
            <a:r>
              <a:rPr lang="en-GB" i="1"/>
              <a:t>et al. </a:t>
            </a:r>
            <a:r>
              <a:rPr lang="en-GB" err="1"/>
              <a:t>EuroPCR</a:t>
            </a:r>
            <a:r>
              <a:rPr lang="en-GB"/>
              <a:t> 16–19 May 2023</a:t>
            </a:r>
          </a:p>
        </p:txBody>
      </p:sp>
    </p:spTree>
    <p:extLst>
      <p:ext uri="{BB962C8B-B14F-4D97-AF65-F5344CB8AC3E}">
        <p14:creationId xmlns:p14="http://schemas.microsoft.com/office/powerpoint/2010/main" val="14503994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8F99-844E-1C4B-7C8A-478EDE8D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600556"/>
            <a:ext cx="6725739" cy="1096923"/>
          </a:xfrm>
        </p:spPr>
        <p:txBody>
          <a:bodyPr/>
          <a:lstStyle/>
          <a:p>
            <a:r>
              <a:rPr lang="en-US"/>
              <a:t>Clinical rationale to TAVI </a:t>
            </a:r>
            <a:r>
              <a:rPr lang="en-US" err="1"/>
              <a:t>optimisation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8E55B-680D-02C5-7D4B-D4D6C1337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Edwards Benchmark Program</a:t>
            </a:r>
            <a:endParaRPr lang="en-US" sz="28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F598F-9D09-74C0-8308-BB8061D4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03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34C5CB9-AE6B-44A7-BFB5-23D382644C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700"/>
              <a:t>EU: Europea</a:t>
            </a:r>
            <a:r>
              <a:rPr lang="en-GB"/>
              <a:t>n Union; </a:t>
            </a:r>
            <a:r>
              <a:rPr lang="en-GB" sz="700"/>
              <a:t>SAVR: surgical aortic valve replacement; TAVI: transcatheter aortic valve implantation.</a:t>
            </a:r>
          </a:p>
          <a:p>
            <a:r>
              <a:rPr lang="en-GB" sz="700"/>
              <a:t>1. </a:t>
            </a:r>
            <a:r>
              <a:rPr lang="en-GB" sz="700" err="1"/>
              <a:t>Thoenes</a:t>
            </a:r>
            <a:r>
              <a:rPr lang="en-GB" sz="700"/>
              <a:t> M </a:t>
            </a:r>
            <a:r>
              <a:rPr lang="en-GB" sz="700" i="1"/>
              <a:t>et al. J </a:t>
            </a:r>
            <a:r>
              <a:rPr lang="en-GB" sz="700" i="1" err="1"/>
              <a:t>Thorac</a:t>
            </a:r>
            <a:r>
              <a:rPr lang="en-GB" sz="700" i="1"/>
              <a:t> Dis</a:t>
            </a:r>
            <a:r>
              <a:rPr lang="en-GB" sz="700"/>
              <a:t>. 2018; </a:t>
            </a:r>
            <a:r>
              <a:rPr lang="en-GB" sz="700" b="1"/>
              <a:t>10</a:t>
            </a:r>
            <a:r>
              <a:rPr lang="en-GB" sz="700"/>
              <a:t>: 5584</a:t>
            </a:r>
            <a:r>
              <a:rPr lang="en-GB" sz="700">
                <a:cs typeface="Arial" panose="020B0604020202020204" pitchFamily="34" charset="0"/>
              </a:rPr>
              <a:t>–</a:t>
            </a:r>
            <a:r>
              <a:rPr lang="en-GB" sz="700"/>
              <a:t>94.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cases of severe symptomatic aortic stenosis remain undiagnosed and untreated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1F8E3B-1450-7A43-A681-2C51798FE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95867" y="1474708"/>
            <a:ext cx="6752266" cy="29381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AECD4F-0E17-874F-8F8A-A49E86539143}"/>
              </a:ext>
            </a:extLst>
          </p:cNvPr>
          <p:cNvSpPr/>
          <p:nvPr/>
        </p:nvSpPr>
        <p:spPr>
          <a:xfrm>
            <a:off x="2265023" y="1163019"/>
            <a:ext cx="4934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Severe symptomatic aortic stenosis by age in the EU (estimated)</a:t>
            </a:r>
            <a:r>
              <a:rPr 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1D58E1A-9FE6-8125-ECAE-2B14685D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198" y="4924044"/>
            <a:ext cx="366161" cy="219456"/>
          </a:xfrm>
        </p:spPr>
        <p:txBody>
          <a:bodyPr/>
          <a:lstStyle/>
          <a:p>
            <a:fld id="{CDBA9528-BCFE-1E43-A37D-912FF3C527A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668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dwards 16x9 PPT Template 18Mar2016">
  <a:themeElements>
    <a:clrScheme name="Edwards 2015">
      <a:dk1>
        <a:srgbClr val="000000"/>
      </a:dk1>
      <a:lt1>
        <a:srgbClr val="FFFFFF"/>
      </a:lt1>
      <a:dk2>
        <a:srgbClr val="94A596"/>
      </a:dk2>
      <a:lt2>
        <a:srgbClr val="A4BCC2"/>
      </a:lt2>
      <a:accent1>
        <a:srgbClr val="C8102E"/>
      </a:accent1>
      <a:accent2>
        <a:srgbClr val="898D8D"/>
      </a:accent2>
      <a:accent3>
        <a:srgbClr val="982E2F"/>
      </a:accent3>
      <a:accent4>
        <a:srgbClr val="CEB888"/>
      </a:accent4>
      <a:accent5>
        <a:srgbClr val="611D4B"/>
      </a:accent5>
      <a:accent6>
        <a:srgbClr val="505759"/>
      </a:accent6>
      <a:hlink>
        <a:srgbClr val="C8102E"/>
      </a:hlink>
      <a:folHlink>
        <a:srgbClr val="C8102E"/>
      </a:folHlink>
    </a:clrScheme>
    <a:fontScheme name="Edwards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dwards 2015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90500" dist="63500" dir="2700000" algn="br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dwards PPT Template 13Nov2015">
  <a:themeElements>
    <a:clrScheme name="Edwards 2015">
      <a:dk1>
        <a:srgbClr val="000000"/>
      </a:dk1>
      <a:lt1>
        <a:srgbClr val="FFFFFF"/>
      </a:lt1>
      <a:dk2>
        <a:srgbClr val="94A596"/>
      </a:dk2>
      <a:lt2>
        <a:srgbClr val="A4BCC2"/>
      </a:lt2>
      <a:accent1>
        <a:srgbClr val="C8102E"/>
      </a:accent1>
      <a:accent2>
        <a:srgbClr val="898D8D"/>
      </a:accent2>
      <a:accent3>
        <a:srgbClr val="982E2F"/>
      </a:accent3>
      <a:accent4>
        <a:srgbClr val="CEB888"/>
      </a:accent4>
      <a:accent5>
        <a:srgbClr val="611D4B"/>
      </a:accent5>
      <a:accent6>
        <a:srgbClr val="505759"/>
      </a:accent6>
      <a:hlink>
        <a:srgbClr val="C8102E"/>
      </a:hlink>
      <a:folHlink>
        <a:srgbClr val="C8102E"/>
      </a:folHlink>
    </a:clrScheme>
    <a:fontScheme name="Edwards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dwards 2015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90500" dist="63500" dir="2700000" algn="br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30efe7-2fa2-4804-9755-7d04b0b198a4">
      <Value>321</Value>
      <Value>8</Value>
      <Value>80</Value>
      <Value>323</Value>
      <Value>56</Value>
    </TaxCatchAll>
    <lcf76f155ced4ddcb4097134ff3c332f xmlns="7c75aff6-381c-4c18-a7f4-7e6c4c506510">
      <Terms xmlns="http://schemas.microsoft.com/office/infopath/2007/PartnerControls"/>
    </lcf76f155ced4ddcb4097134ff3c332f>
    <MediaLengthInSeconds xmlns="7c75aff6-381c-4c18-a7f4-7e6c4c506510" xsi:nil="true"/>
    <SharedWithUsers xmlns="6fb4ae39-6e1d-477c-8a92-8bbf2f6069c4">
      <UserInfo>
        <DisplayName>Olivia Halpin</DisplayName>
        <AccountId>219</AccountId>
        <AccountType/>
      </UserInfo>
    </SharedWithUsers>
    <Showpad_x0020_Division xmlns="6fb4ae39-6e1d-477c-8a92-8bbf2f6069c4">GLOBAL</Showpad_x0020_Division>
    <Showpad_x0020_Can_x0020_Be_x0020_Shared xmlns="6fb4ae39-6e1d-477c-8a92-8bbf2f6069c4">true</Showpad_x0020_Can_x0020_Be_x0020_Shared>
    <a6a46d38b58b402082ae07ce8d1382d5 xmlns="6fb4ae39-6e1d-477c-8a92-8bbf2f6069c4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91ae14f1-7bb5-477c-82f6-ab1340d50173</TermId>
        </TermInfo>
        <TermInfo xmlns="http://schemas.microsoft.com/office/infopath/2007/PartnerControls">
          <TermName xmlns="http://schemas.microsoft.com/office/infopath/2007/PartnerControls">BE Program Implementation</TermName>
          <TermId xmlns="http://schemas.microsoft.com/office/infopath/2007/PartnerControls">e14343eb-566a-4bd0-91bf-1b29b0d3bfe0</TermId>
        </TermInfo>
        <TermInfo xmlns="http://schemas.microsoft.com/office/infopath/2007/PartnerControls">
          <TermName xmlns="http://schemas.microsoft.com/office/infopath/2007/PartnerControls">BE Program Workflow</TermName>
          <TermId xmlns="http://schemas.microsoft.com/office/infopath/2007/PartnerControls">ac019523-d9c1-4ba1-825e-949449c72c87</TermId>
        </TermInfo>
        <TermInfo xmlns="http://schemas.microsoft.com/office/infopath/2007/PartnerControls">
          <TermName xmlns="http://schemas.microsoft.com/office/infopath/2007/PartnerControls">External</TermName>
          <TermId xmlns="http://schemas.microsoft.com/office/infopath/2007/PartnerControls">39753916-a9ee-4e34-b9bf-731029b91bc8</TermId>
        </TermInfo>
        <TermInfo xmlns="http://schemas.microsoft.com/office/infopath/2007/PartnerControls">
          <TermName xmlns="http://schemas.microsoft.com/office/infopath/2007/PartnerControls">Benchmark</TermName>
          <TermId xmlns="http://schemas.microsoft.com/office/infopath/2007/PartnerControls">8aec0f12-0cad-4dcc-916d-c7f224d96518</TermId>
        </TermInfo>
      </Terms>
    </a6a46d38b58b402082ae07ce8d1382d5>
    <Showpad_x0020_Can_x0020_Be_x0020_Donwloaded xmlns="6fb4ae39-6e1d-477c-8a92-8bbf2f6069c4">true</Showpad_x0020_Can_x0020_Be_x0020_Donwloaded>
    <spadPublish xmlns="6fb4ae39-6e1d-477c-8a92-8bbf2f6069c4">Publish</spadPublish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F13D1A360D04E91F391E6B858343B" ma:contentTypeVersion="24" ma:contentTypeDescription="Create a new document." ma:contentTypeScope="" ma:versionID="359fbc07b1cb961aace02d839fc25d77">
  <xsd:schema xmlns:xsd="http://www.w3.org/2001/XMLSchema" xmlns:xs="http://www.w3.org/2001/XMLSchema" xmlns:p="http://schemas.microsoft.com/office/2006/metadata/properties" xmlns:ns2="7c75aff6-381c-4c18-a7f4-7e6c4c506510" xmlns:ns3="6fb4ae39-6e1d-477c-8a92-8bbf2f6069c4" xmlns:ns4="8730efe7-2fa2-4804-9755-7d04b0b198a4" targetNamespace="http://schemas.microsoft.com/office/2006/metadata/properties" ma:root="true" ma:fieldsID="d939b4a258cc3db11bea29619a8e8e08" ns2:_="" ns3:_="" ns4:_="">
    <xsd:import namespace="7c75aff6-381c-4c18-a7f4-7e6c4c506510"/>
    <xsd:import namespace="6fb4ae39-6e1d-477c-8a92-8bbf2f6069c4"/>
    <xsd:import namespace="8730efe7-2fa2-4804-9755-7d04b0b198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padPublish" minOccurs="0"/>
                <xsd:element ref="ns3:a6a46d38b58b402082ae07ce8d1382d5" minOccurs="0"/>
                <xsd:element ref="ns4:TaxCatchAll" minOccurs="0"/>
                <xsd:element ref="ns3:Showpad_x0020_Division" minOccurs="0"/>
                <xsd:element ref="ns3:Showpad_x0020_Can_x0020_Be_x0020_Shared" minOccurs="0"/>
                <xsd:element ref="ns3:Showpad_x0020_Can_x0020_Be_x0020_Donwloaded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5aff6-381c-4c18-a7f4-7e6c4c5065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2dc905fd-82e1-4e74-81a8-2114958a16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4ae39-6e1d-477c-8a92-8bbf2f6069c4" elementFormDefault="qualified">
    <xsd:import namespace="http://schemas.microsoft.com/office/2006/documentManagement/types"/>
    <xsd:import namespace="http://schemas.microsoft.com/office/infopath/2007/PartnerControls"/>
    <xsd:element name="spadPublish" ma:index="14" nillable="true" ma:displayName="Showpad Publish" ma:default="Not Published" ma:format="Dropdown" ma:internalName="spadPublish">
      <xsd:simpleType>
        <xsd:restriction base="dms:Choice">
          <xsd:enumeration value="Not Published"/>
          <xsd:enumeration value="Publish"/>
        </xsd:restriction>
      </xsd:simpleType>
    </xsd:element>
    <xsd:element name="a6a46d38b58b402082ae07ce8d1382d5" ma:index="16" nillable="true" ma:taxonomy="true" ma:internalName="a6a46d38b58b402082ae07ce8d1382d5" ma:taxonomyFieldName="spadTags" ma:displayName="Showpad Tags" ma:default="" ma:fieldId="{a6a46d38-b58b-4020-82ae-07ce8d1382d5}" ma:taxonomyMulti="true" ma:sspId="2dc905fd-82e1-4e74-81a8-2114958a16a0" ma:termSetId="44d5a9f2-75e7-4fa1-872d-e548182a8b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pad_x0020_Division" ma:index="18" nillable="true" ma:displayName="Showpad Division" ma:default="GLOBAL" ma:format="Dropdown" ma:internalName="Showpad_x0020_Division">
      <xsd:simpleType>
        <xsd:restriction base="dms:Choice">
          <xsd:enumeration value="GLOBAL"/>
          <xsd:enumeration value="France"/>
        </xsd:restriction>
      </xsd:simpleType>
    </xsd:element>
    <xsd:element name="Showpad_x0020_Can_x0020_Be_x0020_Shared" ma:index="19" nillable="true" ma:displayName="Showpad Can Be Shared" ma:default="1" ma:internalName="Showpad_x0020_Can_x0020_Be_x0020_Shared">
      <xsd:simpleType>
        <xsd:restriction base="dms:Boolean"/>
      </xsd:simpleType>
    </xsd:element>
    <xsd:element name="Showpad_x0020_Can_x0020_Be_x0020_Donwloaded" ma:index="20" nillable="true" ma:displayName="Showpad Can Be Downloaded" ma:default="1" ma:internalName="Showpad_x0020_Can_x0020_Be_x0020_Donwloaded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0efe7-2fa2-4804-9755-7d04b0b198a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e54a867-c921-4f6a-9d2b-ece5dd29fa76}" ma:internalName="TaxCatchAll" ma:showField="CatchAllData" ma:web="6fb4ae39-6e1d-477c-8a92-8bbf2f6069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F35F29-27D2-4630-8B9B-088A439044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79A3AF-530D-4369-A0B0-22970C56BDB2}">
  <ds:schemaRefs>
    <ds:schemaRef ds:uri="http://schemas.microsoft.com/office/infopath/2007/PartnerControls"/>
    <ds:schemaRef ds:uri="4e400a02-b582-451c-b3dc-e10c465ad357"/>
    <ds:schemaRef ds:uri="19eb0976-0bae-4ad3-9225-c5953212d4a6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4BB58A-87F0-4ED9-94F3-03A9B17AB4E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5581</Words>
  <Application>Microsoft Office PowerPoint</Application>
  <PresentationFormat>On-screen Show (16:9)</PresentationFormat>
  <Paragraphs>819</Paragraphs>
  <Slides>45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Calibri</vt:lpstr>
      <vt:lpstr>Trebuchet MS</vt:lpstr>
      <vt:lpstr>Vesta Std Regular</vt:lpstr>
      <vt:lpstr>Wingdings</vt:lpstr>
      <vt:lpstr>Edwards 16x9 PPT Template 18Mar2016</vt:lpstr>
      <vt:lpstr>Edwards PPT Template 13Nov2015</vt:lpstr>
      <vt:lpstr>PowerPoint Presentation</vt:lpstr>
      <vt:lpstr>Content</vt:lpstr>
      <vt:lpstr>Objectives, features and evolution</vt:lpstr>
      <vt:lpstr>Objectives</vt:lpstr>
      <vt:lpstr>What is the Edwards Benchmark Program?</vt:lpstr>
      <vt:lpstr>A complete pathway optimisation</vt:lpstr>
      <vt:lpstr>Program evolution</vt:lpstr>
      <vt:lpstr>Clinical rationale to TAVI optimisation</vt:lpstr>
      <vt:lpstr>Most cases of severe symptomatic aortic stenosis remain undiagnosed and untreated</vt:lpstr>
      <vt:lpstr>Greater TAVI access can improve prognosis and survival  rates in otherwise untreated severe aortic stenosis</vt:lpstr>
      <vt:lpstr>In Europe, rising demand for TAVI is currently putting pressure on hospitals to increase capacity within their available resources</vt:lpstr>
      <vt:lpstr>Broader guidelines recognise the excellent effectiveness and safety outcomes of TAVI for many patients</vt:lpstr>
      <vt:lpstr>COVID-19 pandemic highlighted advantages of an optimised TAVI pathway in clinical practice </vt:lpstr>
      <vt:lpstr>Many patients remain hospitalised after TAVI without reason, which can negatively impact patients’ health</vt:lpstr>
      <vt:lpstr>TAVI has greatly evolved in the last decade towards a safer and faster procedure</vt:lpstr>
      <vt:lpstr>Published evidence and real-life experience </vt:lpstr>
      <vt:lpstr>The impact of the Edwards Benchmark Program is proven by clinical evidence from the 3M TAVR and FAST TAVI trials </vt:lpstr>
      <vt:lpstr>Published evidence from 3M TAVR and FAST TAVI trials</vt:lpstr>
      <vt:lpstr>Real-life experience in European hospitals before and after Edwards Benchmark program implementation</vt:lpstr>
      <vt:lpstr>BENCHMARK Registry </vt:lpstr>
      <vt:lpstr>BENCHMARK Registry study design </vt:lpstr>
      <vt:lpstr>The 8 pre-defined BENCHMARK best practices</vt:lpstr>
      <vt:lpstr>BENCHMARK Registry 30-day results: Primary endpoints </vt:lpstr>
      <vt:lpstr>BENCHMARK Registry 30-day results: Secondary endpoints </vt:lpstr>
      <vt:lpstr>PowerPoint Presentation</vt:lpstr>
      <vt:lpstr>Program implementation and next steps </vt:lpstr>
      <vt:lpstr>A peer-to-peer learning program focusing on evaluation, education and engagement</vt:lpstr>
      <vt:lpstr>Edwards Benchmark Program workflow</vt:lpstr>
      <vt:lpstr>The Faculty Team: Our partners to roll-out the program </vt:lpstr>
      <vt:lpstr>Evidence-based best practices and protocols</vt:lpstr>
      <vt:lpstr>Implementation of best practices at every step  of the patient care pathway </vt:lpstr>
      <vt:lpstr>The 10 evidence-based TAVI best practices  (released in Europe in November 2022) </vt:lpstr>
      <vt:lpstr>Procedure planning that looks ahead   </vt:lpstr>
      <vt:lpstr>A focus on promoting care networks and interdisciplinary communication to achieve the best possible outcomes</vt:lpstr>
      <vt:lpstr>Evidence-based protocols designed to support  pre-, peri-, and post-TAVI care at certified centres </vt:lpstr>
      <vt:lpstr>Checklists have been developed to support regular communication with referring physicians </vt:lpstr>
      <vt:lpstr>TAVI Nurse Leadership development –  an initiative by the Edwards Benchmark Program</vt:lpstr>
      <vt:lpstr>Patient education leaflet to support tailored education for patients  and families by a member of the Heart Team</vt:lpstr>
      <vt:lpstr>Criteria to success and program status in Europe</vt:lpstr>
      <vt:lpstr>Our global experience implementing the  Edwards Benchmark Program has uncovered  key criteria that lead to success</vt:lpstr>
      <vt:lpstr>Join an expanding network of centres across Europe leading the way towards an optimised TAVI care pathway</vt:lpstr>
      <vt:lpstr>Join us on the journey to better clinical outcomes for patients with severe aortic stenosis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Chatel</dc:creator>
  <cp:lastModifiedBy>Sonali Das</cp:lastModifiedBy>
  <cp:revision>3</cp:revision>
  <cp:lastPrinted>2022-01-12T14:21:48Z</cp:lastPrinted>
  <dcterms:created xsi:type="dcterms:W3CDTF">2020-12-10T08:19:18Z</dcterms:created>
  <dcterms:modified xsi:type="dcterms:W3CDTF">2023-08-09T15:31:57Z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0x0101007C1F13D1A360D04E91F391E6B858343B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spadTags">
    <vt:lpwstr>80;#Global|91ae14f1-7bb5-477c-82f6-ab1340d50173;#321;#BE Program Implementation|e14343eb-566a-4bd0-91bf-1b29b0d3bfe0;#323;#BE Program Workflow|ac019523-d9c1-4ba1-825e-949449c72c87;#8;#External|39753916-a9ee-4e34-b9bf-731029b91bc8;#56;#Benchmark|8aec0f12-0cad-4dcc-916d-c7f224d96518</vt:lpwstr>
  </property>
</Properties>
</file>